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1"/>
  </p:notesMasterIdLst>
  <p:sldIdLst>
    <p:sldId id="265" r:id="rId2"/>
    <p:sldId id="257" r:id="rId3"/>
    <p:sldId id="258" r:id="rId4"/>
    <p:sldId id="259" r:id="rId5"/>
    <p:sldId id="260" r:id="rId6"/>
    <p:sldId id="261" r:id="rId7"/>
    <p:sldId id="262" r:id="rId8"/>
    <p:sldId id="263" r:id="rId9"/>
    <p:sldId id="264" r:id="rId10"/>
  </p:sldIdLst>
  <p:sldSz cx="12192000" cy="6858000"/>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0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120" d="100"/>
          <a:sy n="120" d="100"/>
        </p:scale>
        <p:origin x="120" y="102"/>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2F7C60B4-5307-4A23-9976-761756827693}" type="datetimeFigureOut">
              <a:rPr lang="en-US" smtClean="0"/>
              <a:t>3/14/2019</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FBF60801-F217-4003-8ED7-A473F80F311D}" type="slidenum">
              <a:rPr lang="en-US" smtClean="0"/>
              <a:t>‹#›</a:t>
            </a:fld>
            <a:endParaRPr lang="en-US"/>
          </a:p>
        </p:txBody>
      </p:sp>
    </p:spTree>
    <p:extLst>
      <p:ext uri="{BB962C8B-B14F-4D97-AF65-F5344CB8AC3E}">
        <p14:creationId xmlns:p14="http://schemas.microsoft.com/office/powerpoint/2010/main" val="18805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to the Congressional Public Health Caucus, which has brought us today to talk about an important issue that affects patient care and treatment, medical research, and public health.</a:t>
            </a:r>
          </a:p>
          <a:p>
            <a:r>
              <a:rPr lang="en-US" dirty="0"/>
              <a:t>This briefing will talk about the importance of accurate hormone tests, why we need accurate tests and why all hormone tests are not standardized now.  We will also hear from the Centers for Disease Control &amp; Prevention about its Hormone Standardization Program and how it is helping to provide more accurate and precise hormone measurements used in patient care and research.  We would like to engage you is a discussion to identify what policies are needed to help standardize hormone tests and increase awareness of the public health benefits when standardized tests are used.</a:t>
            </a:r>
          </a:p>
          <a:p>
            <a:r>
              <a:rPr lang="en-US" dirty="0"/>
              <a:t>This briefing was arranged by the Partnership for the Accurate Testing of Hormones or PATH.  PATH is a coalition established in 2010 to address the need for better hormone tests for use in healthcare and research to enable better patient care.  PATH includes 20 clinical, medical and public health organizations.  </a:t>
            </a:r>
            <a:r>
              <a:rPr lang="en-US"/>
              <a:t>It conducts educational activities on hormone measurements for physicians and other health care providers and supports the universal use of standardized hormone tests.</a:t>
            </a:r>
          </a:p>
          <a:p>
            <a:endParaRPr lang="en-US"/>
          </a:p>
        </p:txBody>
      </p:sp>
      <p:sp>
        <p:nvSpPr>
          <p:cNvPr id="4" name="Slide Number Placeholder 3"/>
          <p:cNvSpPr>
            <a:spLocks noGrp="1"/>
          </p:cNvSpPr>
          <p:nvPr>
            <p:ph type="sldNum" sz="quarter" idx="5"/>
          </p:nvPr>
        </p:nvSpPr>
        <p:spPr/>
        <p:txBody>
          <a:bodyPr/>
          <a:lstStyle/>
          <a:p>
            <a:fld id="{FBF60801-F217-4003-8ED7-A473F80F311D}" type="slidenum">
              <a:rPr lang="en-US" smtClean="0"/>
              <a:t>1</a:t>
            </a:fld>
            <a:endParaRPr lang="en-US"/>
          </a:p>
        </p:txBody>
      </p:sp>
    </p:spTree>
    <p:extLst>
      <p:ext uri="{BB962C8B-B14F-4D97-AF65-F5344CB8AC3E}">
        <p14:creationId xmlns:p14="http://schemas.microsoft.com/office/powerpoint/2010/main" val="1085066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 and background as physician, clinician at GW, an endocrinologist (what’s an endocrinologist), Chief Professional &amp; Clinical Affairs Officer at Endocrine Society.</a:t>
            </a:r>
          </a:p>
          <a:p>
            <a:r>
              <a:rPr lang="en-US" dirty="0"/>
              <a:t>I am here to provide the physician perspective</a:t>
            </a:r>
          </a:p>
          <a:p>
            <a:r>
              <a:rPr lang="en-US" dirty="0"/>
              <a:t>Segue into hormones and what they are and do</a:t>
            </a:r>
          </a:p>
        </p:txBody>
      </p:sp>
      <p:sp>
        <p:nvSpPr>
          <p:cNvPr id="4" name="Slide Number Placeholder 3"/>
          <p:cNvSpPr>
            <a:spLocks noGrp="1"/>
          </p:cNvSpPr>
          <p:nvPr>
            <p:ph type="sldNum" sz="quarter" idx="5"/>
          </p:nvPr>
        </p:nvSpPr>
        <p:spPr/>
        <p:txBody>
          <a:bodyPr/>
          <a:lstStyle/>
          <a:p>
            <a:fld id="{FBF60801-F217-4003-8ED7-A473F80F311D}" type="slidenum">
              <a:rPr lang="en-US" smtClean="0"/>
              <a:t>2</a:t>
            </a:fld>
            <a:endParaRPr lang="en-US"/>
          </a:p>
        </p:txBody>
      </p:sp>
    </p:spTree>
    <p:extLst>
      <p:ext uri="{BB962C8B-B14F-4D97-AF65-F5344CB8AC3E}">
        <p14:creationId xmlns:p14="http://schemas.microsoft.com/office/powerpoint/2010/main" val="2508482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Hormone 101 – What hormones are and do.  </a:t>
            </a:r>
          </a:p>
        </p:txBody>
      </p:sp>
      <p:sp>
        <p:nvSpPr>
          <p:cNvPr id="4" name="Slide Number Placeholder 3"/>
          <p:cNvSpPr>
            <a:spLocks noGrp="1"/>
          </p:cNvSpPr>
          <p:nvPr>
            <p:ph type="sldNum" sz="quarter" idx="5"/>
          </p:nvPr>
        </p:nvSpPr>
        <p:spPr/>
        <p:txBody>
          <a:bodyPr/>
          <a:lstStyle/>
          <a:p>
            <a:fld id="{FBF60801-F217-4003-8ED7-A473F80F311D}" type="slidenum">
              <a:rPr lang="en-US" smtClean="0"/>
              <a:t>3</a:t>
            </a:fld>
            <a:endParaRPr lang="en-US"/>
          </a:p>
        </p:txBody>
      </p:sp>
    </p:spTree>
    <p:extLst>
      <p:ext uri="{BB962C8B-B14F-4D97-AF65-F5344CB8AC3E}">
        <p14:creationId xmlns:p14="http://schemas.microsoft.com/office/powerpoint/2010/main" val="2831589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doctors order hormone tests</a:t>
            </a:r>
          </a:p>
        </p:txBody>
      </p:sp>
      <p:sp>
        <p:nvSpPr>
          <p:cNvPr id="4" name="Slide Number Placeholder 3"/>
          <p:cNvSpPr>
            <a:spLocks noGrp="1"/>
          </p:cNvSpPr>
          <p:nvPr>
            <p:ph type="sldNum" sz="quarter" idx="5"/>
          </p:nvPr>
        </p:nvSpPr>
        <p:spPr/>
        <p:txBody>
          <a:bodyPr/>
          <a:lstStyle/>
          <a:p>
            <a:fld id="{FBF60801-F217-4003-8ED7-A473F80F311D}" type="slidenum">
              <a:rPr lang="en-US" smtClean="0"/>
              <a:t>4</a:t>
            </a:fld>
            <a:endParaRPr lang="en-US"/>
          </a:p>
        </p:txBody>
      </p:sp>
    </p:spTree>
    <p:extLst>
      <p:ext uri="{BB962C8B-B14F-4D97-AF65-F5344CB8AC3E}">
        <p14:creationId xmlns:p14="http://schemas.microsoft.com/office/powerpoint/2010/main" val="1375090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Hormone test are some of the most commonly ordered tests to diagnose disease and disorders.  Though hormone assays are widely used by physicians, some current hormone tests are not sufficiently accurate or reliable, which makes diagnosis and management difficult</a:t>
            </a:r>
          </a:p>
        </p:txBody>
      </p:sp>
      <p:sp>
        <p:nvSpPr>
          <p:cNvPr id="4" name="Slide Number Placeholder 3"/>
          <p:cNvSpPr>
            <a:spLocks noGrp="1"/>
          </p:cNvSpPr>
          <p:nvPr>
            <p:ph type="sldNum" sz="quarter" idx="5"/>
          </p:nvPr>
        </p:nvSpPr>
        <p:spPr/>
        <p:txBody>
          <a:bodyPr/>
          <a:lstStyle/>
          <a:p>
            <a:fld id="{FBF60801-F217-4003-8ED7-A473F80F311D}" type="slidenum">
              <a:rPr lang="en-US" smtClean="0"/>
              <a:t>5</a:t>
            </a:fld>
            <a:endParaRPr lang="en-US"/>
          </a:p>
        </p:txBody>
      </p:sp>
    </p:spTree>
    <p:extLst>
      <p:ext uri="{BB962C8B-B14F-4D97-AF65-F5344CB8AC3E}">
        <p14:creationId xmlns:p14="http://schemas.microsoft.com/office/powerpoint/2010/main" val="2609612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standardization?  Clinical standardization programs harmonize clinical tests so that results are accurate and comparable over time and across methodologies and laboratories.</a:t>
            </a:r>
          </a:p>
          <a:p>
            <a:r>
              <a:rPr lang="en-US" dirty="0"/>
              <a:t>Accurate hormone tests are critical for patient care and to conduct clinical research effectively.</a:t>
            </a:r>
          </a:p>
          <a:p>
            <a:r>
              <a:rPr lang="en-US" dirty="0"/>
              <a:t>Standardization offers accurate and reliable laboratory testing for use in clinical diagnosis, treatment, and public health decisions.</a:t>
            </a:r>
          </a:p>
          <a:p>
            <a:r>
              <a:rPr lang="en-US" dirty="0"/>
              <a:t>Standardization minimizes variability in patient testing and clinical trial outcomes.  Without standardization, inaccurate measurements can cause incorrect diagnosis, unneeded medical procedures and repeat testing, and inappropriate treatment.</a:t>
            </a:r>
          </a:p>
          <a:p>
            <a:r>
              <a:rPr lang="en-US" dirty="0"/>
              <a:t>So, why are doctors not using standardized tests all the time?  They are not available.  Someone has to standardize.  Many physicians and other health care professionals have a general lack of awareness of the poor quality of some hormone assays.  Insurance companies, health groups, and public payers (like Medicare) are unknowingly paying for inaccurate results.</a:t>
            </a:r>
          </a:p>
        </p:txBody>
      </p:sp>
      <p:sp>
        <p:nvSpPr>
          <p:cNvPr id="4" name="Slide Number Placeholder 3"/>
          <p:cNvSpPr>
            <a:spLocks noGrp="1"/>
          </p:cNvSpPr>
          <p:nvPr>
            <p:ph type="sldNum" sz="quarter" idx="5"/>
          </p:nvPr>
        </p:nvSpPr>
        <p:spPr/>
        <p:txBody>
          <a:bodyPr/>
          <a:lstStyle/>
          <a:p>
            <a:fld id="{FBF60801-F217-4003-8ED7-A473F80F311D}" type="slidenum">
              <a:rPr lang="en-US" smtClean="0"/>
              <a:t>6</a:t>
            </a:fld>
            <a:endParaRPr lang="en-US"/>
          </a:p>
        </p:txBody>
      </p:sp>
    </p:spTree>
    <p:extLst>
      <p:ext uri="{BB962C8B-B14F-4D97-AF65-F5344CB8AC3E}">
        <p14:creationId xmlns:p14="http://schemas.microsoft.com/office/powerpoint/2010/main" val="3456915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clinical practice, measurement results from a patient’s blood test often are compared to clinical decision points to identify whether hormone levels are normal or of concern.  Based on this comparison, the healthcare provider decides how to treat a patient.  The clinical decision points are obtained from research studies in which tests were done to determine hormone levels.</a:t>
            </a:r>
          </a:p>
          <a:p>
            <a:r>
              <a:rPr lang="en-US" dirty="0"/>
              <a:t>So, when tests are not standardized, it means that two laboratories using different tests to measure the same hormone level could get significantly different results for the same patient using the same sample.</a:t>
            </a:r>
          </a:p>
          <a:p>
            <a:r>
              <a:rPr lang="en-US" dirty="0"/>
              <a:t>Inaccurate tests used in medical research also make research findings uncertain and not repeatable.  This makes it impossible for clinical practitioners to use research findings to make evidence-based clinical decisions.  A result of non-standardized hormone tests is that criteria used to diagnose patients differ depending on which test is being used, leading to inconsistent patient care.</a:t>
            </a:r>
          </a:p>
        </p:txBody>
      </p:sp>
      <p:sp>
        <p:nvSpPr>
          <p:cNvPr id="4" name="Slide Number Placeholder 3"/>
          <p:cNvSpPr>
            <a:spLocks noGrp="1"/>
          </p:cNvSpPr>
          <p:nvPr>
            <p:ph type="sldNum" sz="quarter" idx="5"/>
          </p:nvPr>
        </p:nvSpPr>
        <p:spPr/>
        <p:txBody>
          <a:bodyPr/>
          <a:lstStyle/>
          <a:p>
            <a:fld id="{FBF60801-F217-4003-8ED7-A473F80F311D}" type="slidenum">
              <a:rPr lang="en-US" smtClean="0"/>
              <a:t>7</a:t>
            </a:fld>
            <a:endParaRPr lang="en-US"/>
          </a:p>
        </p:txBody>
      </p:sp>
    </p:spTree>
    <p:extLst>
      <p:ext uri="{BB962C8B-B14F-4D97-AF65-F5344CB8AC3E}">
        <p14:creationId xmlns:p14="http://schemas.microsoft.com/office/powerpoint/2010/main" val="2808013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benefits from hormone test standardization?</a:t>
            </a:r>
          </a:p>
          <a:p>
            <a:r>
              <a:rPr lang="en-US" dirty="0"/>
              <a:t>Doctors:  Doctors can diagnose and treat patients more effectively with accurate tests that allow the use of evidence-based clinical guidelines</a:t>
            </a:r>
          </a:p>
          <a:p>
            <a:r>
              <a:rPr lang="en-US" dirty="0"/>
              <a:t>Researchers:  Researchers can compile and compare testing data across laboratories and studies to formulate evidence-based patient guidelines and public health policies</a:t>
            </a:r>
          </a:p>
          <a:p>
            <a:r>
              <a:rPr lang="en-US" dirty="0"/>
              <a:t>Patients:  Patients can be assured of the accuracy of their clinical tests, thus giving them confidence in disease prevention treatment recommendations</a:t>
            </a:r>
          </a:p>
          <a:p>
            <a:r>
              <a:rPr lang="en-US" dirty="0"/>
              <a:t>Public Health Officials:  Public health officials can evaluate public health impact with reliable monitoring of biomarkers in populations over many years, even if testing methods and equipment changes.</a:t>
            </a:r>
          </a:p>
        </p:txBody>
      </p:sp>
      <p:sp>
        <p:nvSpPr>
          <p:cNvPr id="4" name="Slide Number Placeholder 3"/>
          <p:cNvSpPr>
            <a:spLocks noGrp="1"/>
          </p:cNvSpPr>
          <p:nvPr>
            <p:ph type="sldNum" sz="quarter" idx="5"/>
          </p:nvPr>
        </p:nvSpPr>
        <p:spPr/>
        <p:txBody>
          <a:bodyPr/>
          <a:lstStyle/>
          <a:p>
            <a:fld id="{FBF60801-F217-4003-8ED7-A473F80F311D}" type="slidenum">
              <a:rPr lang="en-US" smtClean="0"/>
              <a:t>8</a:t>
            </a:fld>
            <a:endParaRPr lang="en-US"/>
          </a:p>
        </p:txBody>
      </p:sp>
    </p:spTree>
    <p:extLst>
      <p:ext uri="{BB962C8B-B14F-4D97-AF65-F5344CB8AC3E}">
        <p14:creationId xmlns:p14="http://schemas.microsoft.com/office/powerpoint/2010/main" val="2427139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Centers for Disease Control and Prevention (CDC) has successfully standardized the tests for cholesterol and selected hormones such as testosterone, estradiol, and vitamin D with the aim of ensuring that certified </a:t>
            </a:r>
            <a:r>
              <a:rPr lang="en-US"/>
              <a:t>laboratories produce </a:t>
            </a:r>
            <a:r>
              <a:rPr lang="en-US" dirty="0"/>
              <a:t>test results that are accurate and consistent.  However, the CDC currently does not have the resources to increase its standardization activities to include other high priority hormones, such as thyroid hormones, to help promote accuracy-based test.</a:t>
            </a:r>
          </a:p>
          <a:p>
            <a:r>
              <a:rPr lang="en-US" dirty="0"/>
              <a:t>You will hear next from the CDC about its program, how it works, and barriers to achieving universal adoption of standardized hormone tests.</a:t>
            </a:r>
          </a:p>
          <a:p>
            <a:r>
              <a:rPr lang="en-US" dirty="0"/>
              <a:t>Some additional resources for information about this issue can be found at the PATH website:  hormoneassays.org and at cdc.gov/</a:t>
            </a:r>
            <a:r>
              <a:rPr lang="en-US" dirty="0" err="1"/>
              <a:t>labstandards</a:t>
            </a:r>
            <a:r>
              <a:rPr lang="en-US" dirty="0"/>
              <a:t> </a:t>
            </a:r>
          </a:p>
        </p:txBody>
      </p:sp>
      <p:sp>
        <p:nvSpPr>
          <p:cNvPr id="4" name="Slide Number Placeholder 3"/>
          <p:cNvSpPr>
            <a:spLocks noGrp="1"/>
          </p:cNvSpPr>
          <p:nvPr>
            <p:ph type="sldNum" sz="quarter" idx="5"/>
          </p:nvPr>
        </p:nvSpPr>
        <p:spPr/>
        <p:txBody>
          <a:bodyPr/>
          <a:lstStyle/>
          <a:p>
            <a:fld id="{FBF60801-F217-4003-8ED7-A473F80F311D}" type="slidenum">
              <a:rPr lang="en-US" smtClean="0"/>
              <a:t>9</a:t>
            </a:fld>
            <a:endParaRPr lang="en-US"/>
          </a:p>
        </p:txBody>
      </p:sp>
    </p:spTree>
    <p:extLst>
      <p:ext uri="{BB962C8B-B14F-4D97-AF65-F5344CB8AC3E}">
        <p14:creationId xmlns:p14="http://schemas.microsoft.com/office/powerpoint/2010/main" val="2845821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5283BC-63CE-4B79-9335-1B61669F797D}"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BF887-F846-4724-A080-9B1295C693A8}" type="slidenum">
              <a:rPr lang="en-US" smtClean="0"/>
              <a:t>‹#›</a:t>
            </a:fld>
            <a:endParaRPr lang="en-US"/>
          </a:p>
        </p:txBody>
      </p:sp>
    </p:spTree>
    <p:extLst>
      <p:ext uri="{BB962C8B-B14F-4D97-AF65-F5344CB8AC3E}">
        <p14:creationId xmlns:p14="http://schemas.microsoft.com/office/powerpoint/2010/main" val="516330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5283BC-63CE-4B79-9335-1B61669F797D}"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BF887-F846-4724-A080-9B1295C693A8}" type="slidenum">
              <a:rPr lang="en-US" smtClean="0"/>
              <a:t>‹#›</a:t>
            </a:fld>
            <a:endParaRPr lang="en-US"/>
          </a:p>
        </p:txBody>
      </p:sp>
    </p:spTree>
    <p:extLst>
      <p:ext uri="{BB962C8B-B14F-4D97-AF65-F5344CB8AC3E}">
        <p14:creationId xmlns:p14="http://schemas.microsoft.com/office/powerpoint/2010/main" val="3420205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5283BC-63CE-4B79-9335-1B61669F797D}"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BF887-F846-4724-A080-9B1295C693A8}" type="slidenum">
              <a:rPr lang="en-US" smtClean="0"/>
              <a:t>‹#›</a:t>
            </a:fld>
            <a:endParaRPr lang="en-US"/>
          </a:p>
        </p:txBody>
      </p:sp>
    </p:spTree>
    <p:extLst>
      <p:ext uri="{BB962C8B-B14F-4D97-AF65-F5344CB8AC3E}">
        <p14:creationId xmlns:p14="http://schemas.microsoft.com/office/powerpoint/2010/main" val="3725564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5283BC-63CE-4B79-9335-1B61669F797D}"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BF887-F846-4724-A080-9B1295C693A8}" type="slidenum">
              <a:rPr lang="en-US" smtClean="0"/>
              <a:t>‹#›</a:t>
            </a:fld>
            <a:endParaRPr lang="en-US"/>
          </a:p>
        </p:txBody>
      </p:sp>
    </p:spTree>
    <p:extLst>
      <p:ext uri="{BB962C8B-B14F-4D97-AF65-F5344CB8AC3E}">
        <p14:creationId xmlns:p14="http://schemas.microsoft.com/office/powerpoint/2010/main" val="3159992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5283BC-63CE-4B79-9335-1B61669F797D}"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BF887-F846-4724-A080-9B1295C693A8}" type="slidenum">
              <a:rPr lang="en-US" smtClean="0"/>
              <a:t>‹#›</a:t>
            </a:fld>
            <a:endParaRPr lang="en-US"/>
          </a:p>
        </p:txBody>
      </p:sp>
    </p:spTree>
    <p:extLst>
      <p:ext uri="{BB962C8B-B14F-4D97-AF65-F5344CB8AC3E}">
        <p14:creationId xmlns:p14="http://schemas.microsoft.com/office/powerpoint/2010/main" val="2456928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5283BC-63CE-4B79-9335-1B61669F797D}" type="datetimeFigureOut">
              <a:rPr lang="en-US" smtClean="0"/>
              <a:t>3/14/2019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BF887-F846-4724-A080-9B1295C693A8}" type="slidenum">
              <a:rPr lang="en-US" smtClean="0"/>
              <a:t>‹#›</a:t>
            </a:fld>
            <a:endParaRPr lang="en-US"/>
          </a:p>
        </p:txBody>
      </p:sp>
    </p:spTree>
    <p:extLst>
      <p:ext uri="{BB962C8B-B14F-4D97-AF65-F5344CB8AC3E}">
        <p14:creationId xmlns:p14="http://schemas.microsoft.com/office/powerpoint/2010/main" val="573140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5283BC-63CE-4B79-9335-1B61669F797D}" type="datetimeFigureOut">
              <a:rPr lang="en-US" smtClean="0"/>
              <a:t>3/14/2019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FBF887-F846-4724-A080-9B1295C693A8}" type="slidenum">
              <a:rPr lang="en-US" smtClean="0"/>
              <a:t>‹#›</a:t>
            </a:fld>
            <a:endParaRPr lang="en-US"/>
          </a:p>
        </p:txBody>
      </p:sp>
    </p:spTree>
    <p:extLst>
      <p:ext uri="{BB962C8B-B14F-4D97-AF65-F5344CB8AC3E}">
        <p14:creationId xmlns:p14="http://schemas.microsoft.com/office/powerpoint/2010/main" val="2552020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5283BC-63CE-4B79-9335-1B61669F797D}" type="datetimeFigureOut">
              <a:rPr lang="en-US" smtClean="0"/>
              <a:t>3/14/2019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FBF887-F846-4724-A080-9B1295C693A8}" type="slidenum">
              <a:rPr lang="en-US" smtClean="0"/>
              <a:t>‹#›</a:t>
            </a:fld>
            <a:endParaRPr lang="en-US"/>
          </a:p>
        </p:txBody>
      </p:sp>
    </p:spTree>
    <p:extLst>
      <p:ext uri="{BB962C8B-B14F-4D97-AF65-F5344CB8AC3E}">
        <p14:creationId xmlns:p14="http://schemas.microsoft.com/office/powerpoint/2010/main" val="793089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5283BC-63CE-4B79-9335-1B61669F797D}" type="datetimeFigureOut">
              <a:rPr lang="en-US" smtClean="0"/>
              <a:t>3/14/2019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FBF887-F846-4724-A080-9B1295C693A8}" type="slidenum">
              <a:rPr lang="en-US" smtClean="0"/>
              <a:t>‹#›</a:t>
            </a:fld>
            <a:endParaRPr lang="en-US"/>
          </a:p>
        </p:txBody>
      </p:sp>
    </p:spTree>
    <p:extLst>
      <p:ext uri="{BB962C8B-B14F-4D97-AF65-F5344CB8AC3E}">
        <p14:creationId xmlns:p14="http://schemas.microsoft.com/office/powerpoint/2010/main" val="3058045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5283BC-63CE-4B79-9335-1B61669F797D}" type="datetimeFigureOut">
              <a:rPr lang="en-US" smtClean="0"/>
              <a:t>3/14/2019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BF887-F846-4724-A080-9B1295C693A8}" type="slidenum">
              <a:rPr lang="en-US" smtClean="0"/>
              <a:t>‹#›</a:t>
            </a:fld>
            <a:endParaRPr lang="en-US"/>
          </a:p>
        </p:txBody>
      </p:sp>
    </p:spTree>
    <p:extLst>
      <p:ext uri="{BB962C8B-B14F-4D97-AF65-F5344CB8AC3E}">
        <p14:creationId xmlns:p14="http://schemas.microsoft.com/office/powerpoint/2010/main" val="2947375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5283BC-63CE-4B79-9335-1B61669F797D}" type="datetimeFigureOut">
              <a:rPr lang="en-US" smtClean="0"/>
              <a:t>3/14/2019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BF887-F846-4724-A080-9B1295C693A8}" type="slidenum">
              <a:rPr lang="en-US" smtClean="0"/>
              <a:t>‹#›</a:t>
            </a:fld>
            <a:endParaRPr lang="en-US"/>
          </a:p>
        </p:txBody>
      </p:sp>
    </p:spTree>
    <p:extLst>
      <p:ext uri="{BB962C8B-B14F-4D97-AF65-F5344CB8AC3E}">
        <p14:creationId xmlns:p14="http://schemas.microsoft.com/office/powerpoint/2010/main" val="648551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5283BC-63CE-4B79-9335-1B61669F797D}" type="datetimeFigureOut">
              <a:rPr lang="en-US" smtClean="0"/>
              <a:t>3/14/2019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FBF887-F846-4724-A080-9B1295C693A8}" type="slidenum">
              <a:rPr lang="en-US" smtClean="0"/>
              <a:t>‹#›</a:t>
            </a:fld>
            <a:endParaRPr lang="en-US"/>
          </a:p>
        </p:txBody>
      </p:sp>
    </p:spTree>
    <p:extLst>
      <p:ext uri="{BB962C8B-B14F-4D97-AF65-F5344CB8AC3E}">
        <p14:creationId xmlns:p14="http://schemas.microsoft.com/office/powerpoint/2010/main" val="13141600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genmaspeaks.blogspot.com/2012/09/the-patient-doctor-relationship-in-era.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courses.lumenlearning.com/boundless-psychology/chapter/stress-and-the-bod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ijasret.com/"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theconversation.com/weekly-dose-sofosbuvir-whats-the-price-of-a-hepatitis-c-cure-6320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www.caslab.com/News/tag/gypsu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hyperlink" Target="http://moldvictim.org/" TargetMode="External"/><Relationship Id="rId3" Type="http://schemas.openxmlformats.org/officeDocument/2006/relationships/image" Target="../media/image10.jpg"/><Relationship Id="rId7"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foottalk.blogspot.com/2006/03/athletes-feet-tinea-pedis.html" TargetMode="External"/><Relationship Id="rId5" Type="http://schemas.openxmlformats.org/officeDocument/2006/relationships/image" Target="../media/image11.jpg"/><Relationship Id="rId10" Type="http://schemas.openxmlformats.org/officeDocument/2006/relationships/hyperlink" Target="http://www.lastessamedaglia.it/2013/06/non-e-un-paese-per-donne/" TargetMode="External"/><Relationship Id="rId4" Type="http://schemas.openxmlformats.org/officeDocument/2006/relationships/hyperlink" Target="http://transgriot.blogspot.com/2009/06/3rd-annual-transgender-health-fair-in_03.html" TargetMode="External"/><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www.flickr.com/photos/myfuturedotcom/605249134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02E472-8FEB-4A23-982B-81F63CABB1EC}"/>
              </a:ext>
            </a:extLst>
          </p:cNvPr>
          <p:cNvPicPr>
            <a:picLocks noChangeAspect="1"/>
          </p:cNvPicPr>
          <p:nvPr/>
        </p:nvPicPr>
        <p:blipFill>
          <a:blip r:embed="rId3"/>
          <a:stretch>
            <a:fillRect/>
          </a:stretch>
        </p:blipFill>
        <p:spPr>
          <a:xfrm>
            <a:off x="0" y="-141926"/>
            <a:ext cx="12192000" cy="6350000"/>
          </a:xfrm>
          <a:prstGeom prst="rect">
            <a:avLst/>
          </a:prstGeom>
        </p:spPr>
      </p:pic>
      <p:pic>
        <p:nvPicPr>
          <p:cNvPr id="6" name="Picture 5">
            <a:extLst>
              <a:ext uri="{FF2B5EF4-FFF2-40B4-BE49-F238E27FC236}">
                <a16:creationId xmlns:a16="http://schemas.microsoft.com/office/drawing/2014/main" id="{0C0B99FB-0287-4AAB-80C7-A759A9CCDC02}"/>
              </a:ext>
            </a:extLst>
          </p:cNvPr>
          <p:cNvPicPr>
            <a:picLocks noChangeAspect="1"/>
          </p:cNvPicPr>
          <p:nvPr/>
        </p:nvPicPr>
        <p:blipFill>
          <a:blip r:embed="rId4"/>
          <a:stretch>
            <a:fillRect/>
          </a:stretch>
        </p:blipFill>
        <p:spPr>
          <a:xfrm>
            <a:off x="106989" y="5431416"/>
            <a:ext cx="1844359" cy="1253588"/>
          </a:xfrm>
          <a:prstGeom prst="rect">
            <a:avLst/>
          </a:prstGeom>
        </p:spPr>
      </p:pic>
      <p:pic>
        <p:nvPicPr>
          <p:cNvPr id="7" name="Picture 6">
            <a:extLst>
              <a:ext uri="{FF2B5EF4-FFF2-40B4-BE49-F238E27FC236}">
                <a16:creationId xmlns:a16="http://schemas.microsoft.com/office/drawing/2014/main" id="{69CD8E1B-1598-4041-9178-458448762C8C}"/>
              </a:ext>
            </a:extLst>
          </p:cNvPr>
          <p:cNvPicPr>
            <a:picLocks noChangeAspect="1"/>
          </p:cNvPicPr>
          <p:nvPr/>
        </p:nvPicPr>
        <p:blipFill>
          <a:blip r:embed="rId5"/>
          <a:stretch>
            <a:fillRect/>
          </a:stretch>
        </p:blipFill>
        <p:spPr>
          <a:xfrm>
            <a:off x="9720616" y="5717792"/>
            <a:ext cx="2121009" cy="927148"/>
          </a:xfrm>
          <a:prstGeom prst="rect">
            <a:avLst/>
          </a:prstGeom>
        </p:spPr>
      </p:pic>
    </p:spTree>
    <p:extLst>
      <p:ext uri="{BB962C8B-B14F-4D97-AF65-F5344CB8AC3E}">
        <p14:creationId xmlns:p14="http://schemas.microsoft.com/office/powerpoint/2010/main" val="2741615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8762B0-BB0E-4FA9-B6DF-E5B44F43B1C4}"/>
              </a:ext>
            </a:extLst>
          </p:cNvPr>
          <p:cNvSpPr>
            <a:spLocks noGrp="1"/>
          </p:cNvSpPr>
          <p:nvPr>
            <p:ph type="title"/>
          </p:nvPr>
        </p:nvSpPr>
        <p:spPr>
          <a:xfrm>
            <a:off x="648929" y="629266"/>
            <a:ext cx="3651467" cy="1676603"/>
          </a:xfrm>
        </p:spPr>
        <p:txBody>
          <a:bodyPr vert="horz" lIns="91440" tIns="45720" rIns="91440" bIns="45720" rtlCol="0" anchor="ctr">
            <a:normAutofit/>
          </a:bodyPr>
          <a:lstStyle/>
          <a:p>
            <a:r>
              <a:rPr lang="en-US" b="1" dirty="0">
                <a:solidFill>
                  <a:srgbClr val="0070C0"/>
                </a:solidFill>
              </a:rPr>
              <a:t>Physician Perspective: </a:t>
            </a:r>
          </a:p>
        </p:txBody>
      </p:sp>
      <p:sp>
        <p:nvSpPr>
          <p:cNvPr id="5" name="Content Placeholder 4">
            <a:extLst>
              <a:ext uri="{FF2B5EF4-FFF2-40B4-BE49-F238E27FC236}">
                <a16:creationId xmlns:a16="http://schemas.microsoft.com/office/drawing/2014/main" id="{A286BF77-84DE-4167-8359-382EA42B9F42}"/>
              </a:ext>
            </a:extLst>
          </p:cNvPr>
          <p:cNvSpPr>
            <a:spLocks noGrp="1"/>
          </p:cNvSpPr>
          <p:nvPr>
            <p:ph sz="half" idx="1"/>
          </p:nvPr>
        </p:nvSpPr>
        <p:spPr>
          <a:xfrm>
            <a:off x="648931" y="2438400"/>
            <a:ext cx="3651466" cy="3785419"/>
          </a:xfr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0" indent="0">
              <a:buNone/>
            </a:pPr>
            <a:endParaRPr lang="en-US" sz="2400" b="1" dirty="0"/>
          </a:p>
          <a:p>
            <a:pPr marL="0" indent="0">
              <a:buNone/>
            </a:pPr>
            <a:r>
              <a:rPr lang="en-US" sz="2400" b="1" dirty="0"/>
              <a:t>Standardization of hormone tests helps to ensure that patients are diagnosed and treated consistently whenever the test is done</a:t>
            </a:r>
          </a:p>
        </p:txBody>
      </p:sp>
      <p:pic>
        <p:nvPicPr>
          <p:cNvPr id="18" name="Content Placeholder 17" descr="Two people looking at the camera&#10;&#10;Description automatically generated">
            <a:extLst>
              <a:ext uri="{FF2B5EF4-FFF2-40B4-BE49-F238E27FC236}">
                <a16:creationId xmlns:a16="http://schemas.microsoft.com/office/drawing/2014/main" id="{87244D6D-E2BA-442F-82C2-91587BED714A}"/>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8159" r="18326" b="-1"/>
          <a:stretch/>
        </p:blipFill>
        <p:spPr>
          <a:xfrm>
            <a:off x="4639056" y="10"/>
            <a:ext cx="7552944" cy="6857990"/>
          </a:xfrm>
          <a:prstGeom prst="rect">
            <a:avLst/>
          </a:prstGeom>
          <a:effectLst/>
        </p:spPr>
      </p:pic>
    </p:spTree>
    <p:extLst>
      <p:ext uri="{BB962C8B-B14F-4D97-AF65-F5344CB8AC3E}">
        <p14:creationId xmlns:p14="http://schemas.microsoft.com/office/powerpoint/2010/main" val="1982953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17C93-32FA-438E-91AA-750DD0A8A1CA}"/>
              </a:ext>
            </a:extLst>
          </p:cNvPr>
          <p:cNvSpPr>
            <a:spLocks noGrp="1"/>
          </p:cNvSpPr>
          <p:nvPr>
            <p:ph type="title"/>
          </p:nvPr>
        </p:nvSpPr>
        <p:spPr>
          <a:xfrm>
            <a:off x="648929" y="629266"/>
            <a:ext cx="5127031" cy="1676603"/>
          </a:xfrm>
        </p:spPr>
        <p:txBody>
          <a:bodyPr vert="horz" lIns="91440" tIns="45720" rIns="91440" bIns="45720" rtlCol="0" anchor="ctr">
            <a:normAutofit/>
          </a:bodyPr>
          <a:lstStyle/>
          <a:p>
            <a:r>
              <a:rPr lang="en-US" b="1" dirty="0">
                <a:solidFill>
                  <a:srgbClr val="0070C0"/>
                </a:solidFill>
              </a:rPr>
              <a:t>Hormones &amp; Your Health</a:t>
            </a:r>
          </a:p>
        </p:txBody>
      </p:sp>
      <p:sp>
        <p:nvSpPr>
          <p:cNvPr id="3" name="Content Placeholder 2">
            <a:extLst>
              <a:ext uri="{FF2B5EF4-FFF2-40B4-BE49-F238E27FC236}">
                <a16:creationId xmlns:a16="http://schemas.microsoft.com/office/drawing/2014/main" id="{A56CE91C-827E-451A-8D3C-9058AF9DEA2F}"/>
              </a:ext>
            </a:extLst>
          </p:cNvPr>
          <p:cNvSpPr>
            <a:spLocks noGrp="1"/>
          </p:cNvSpPr>
          <p:nvPr>
            <p:ph sz="half" idx="1"/>
          </p:nvPr>
        </p:nvSpPr>
        <p:spPr>
          <a:xfrm>
            <a:off x="648930" y="2438400"/>
            <a:ext cx="5127029" cy="3785419"/>
          </a:xfrm>
        </p:spPr>
        <p:txBody>
          <a:bodyPr vert="horz" lIns="91440" tIns="45720" rIns="91440" bIns="45720" rtlCol="0">
            <a:normAutofit fontScale="92500" lnSpcReduction="20000"/>
          </a:bodyPr>
          <a:lstStyle/>
          <a:p>
            <a:pPr marL="0" indent="0">
              <a:buNone/>
            </a:pPr>
            <a:r>
              <a:rPr lang="en-US" sz="2000" dirty="0">
                <a:solidFill>
                  <a:srgbClr val="0070C0"/>
                </a:solidFill>
              </a:rPr>
              <a:t>Hormones play a critical role in our bodies. Hormones are produced by glands and sent into the bloodstream to the various tissues in the body. When the glands do not produce the right amount of hormones, diseases develop that can affect many bodily functions:</a:t>
            </a:r>
          </a:p>
          <a:p>
            <a:pPr marL="0" indent="0">
              <a:buNone/>
            </a:pPr>
            <a:r>
              <a:rPr lang="en-US" sz="2000" dirty="0">
                <a:solidFill>
                  <a:srgbClr val="0070C0"/>
                </a:solidFill>
              </a:rPr>
              <a:t>Respiration</a:t>
            </a:r>
          </a:p>
          <a:p>
            <a:pPr marL="0" indent="0">
              <a:buNone/>
            </a:pPr>
            <a:r>
              <a:rPr lang="en-US" sz="2000" dirty="0">
                <a:solidFill>
                  <a:srgbClr val="0070C0"/>
                </a:solidFill>
              </a:rPr>
              <a:t>Metabolism</a:t>
            </a:r>
          </a:p>
          <a:p>
            <a:pPr marL="0" indent="0">
              <a:buNone/>
            </a:pPr>
            <a:r>
              <a:rPr lang="en-US" sz="2000" dirty="0">
                <a:solidFill>
                  <a:srgbClr val="0070C0"/>
                </a:solidFill>
              </a:rPr>
              <a:t>Reproduction</a:t>
            </a:r>
          </a:p>
          <a:p>
            <a:pPr marL="0" indent="0">
              <a:buNone/>
            </a:pPr>
            <a:r>
              <a:rPr lang="en-US" sz="2000" dirty="0">
                <a:solidFill>
                  <a:srgbClr val="0070C0"/>
                </a:solidFill>
              </a:rPr>
              <a:t>Sensory perception</a:t>
            </a:r>
          </a:p>
          <a:p>
            <a:pPr marL="0" indent="0">
              <a:buNone/>
            </a:pPr>
            <a:r>
              <a:rPr lang="en-US" sz="2000" dirty="0">
                <a:solidFill>
                  <a:srgbClr val="0070C0"/>
                </a:solidFill>
              </a:rPr>
              <a:t>Movement</a:t>
            </a:r>
          </a:p>
          <a:p>
            <a:pPr marL="0" indent="0">
              <a:buNone/>
            </a:pPr>
            <a:r>
              <a:rPr lang="en-US" sz="2000" dirty="0">
                <a:solidFill>
                  <a:srgbClr val="0070C0"/>
                </a:solidFill>
              </a:rPr>
              <a:t>Sexual development</a:t>
            </a:r>
          </a:p>
          <a:p>
            <a:pPr marL="0" indent="0">
              <a:buNone/>
            </a:pPr>
            <a:r>
              <a:rPr lang="en-US" sz="2000" dirty="0">
                <a:solidFill>
                  <a:srgbClr val="0070C0"/>
                </a:solidFill>
              </a:rPr>
              <a:t>Growth</a:t>
            </a:r>
          </a:p>
        </p:txBody>
      </p:sp>
      <p:pic>
        <p:nvPicPr>
          <p:cNvPr id="11" name="Content Placeholder 10" descr="A close up of a map&#10;&#10;Description automatically generated">
            <a:extLst>
              <a:ext uri="{FF2B5EF4-FFF2-40B4-BE49-F238E27FC236}">
                <a16:creationId xmlns:a16="http://schemas.microsoft.com/office/drawing/2014/main" id="{59E16FA8-AFE4-4AE5-8614-E3C584ECDF22}"/>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9315" r="3" b="3"/>
          <a:stretch/>
        </p:blipFill>
        <p:spPr>
          <a:xfrm>
            <a:off x="6090612" y="10"/>
            <a:ext cx="6101387" cy="6857990"/>
          </a:xfrm>
          <a:prstGeom prst="rect">
            <a:avLst/>
          </a:prstGeom>
          <a:effectLst/>
        </p:spPr>
      </p:pic>
    </p:spTree>
    <p:extLst>
      <p:ext uri="{BB962C8B-B14F-4D97-AF65-F5344CB8AC3E}">
        <p14:creationId xmlns:p14="http://schemas.microsoft.com/office/powerpoint/2010/main" val="2814917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Content Placeholder 10" descr="A picture containing person, looking, man, scene&#10;&#10;Description automatically generated">
            <a:extLst>
              <a:ext uri="{FF2B5EF4-FFF2-40B4-BE49-F238E27FC236}">
                <a16:creationId xmlns:a16="http://schemas.microsoft.com/office/drawing/2014/main" id="{286BC803-452C-4F73-9711-44F6F2A7573A}"/>
              </a:ext>
            </a:extLst>
          </p:cNvPr>
          <p:cNvPicPr>
            <a:picLocks noGrp="1" noChangeAspect="1"/>
          </p:cNvPicPr>
          <p:nvPr>
            <p:ph sz="half" idx="1"/>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b="8860"/>
          <a:stretch/>
        </p:blipFill>
        <p:spPr>
          <a:xfrm>
            <a:off x="-1" y="10"/>
            <a:ext cx="12192001" cy="4666928"/>
          </a:xfrm>
          <a:prstGeom prst="rect">
            <a:avLst/>
          </a:prstGeom>
        </p:spPr>
      </p:pic>
      <p:sp>
        <p:nvSpPr>
          <p:cNvPr id="23" name="Oval 22">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6A9E6A26-3A13-49E9-AFB6-368C19EDF988}"/>
              </a:ext>
            </a:extLst>
          </p:cNvPr>
          <p:cNvSpPr>
            <a:spLocks noGrp="1"/>
          </p:cNvSpPr>
          <p:nvPr>
            <p:ph type="title"/>
          </p:nvPr>
        </p:nvSpPr>
        <p:spPr>
          <a:xfrm>
            <a:off x="1" y="3810438"/>
            <a:ext cx="12191999" cy="1155730"/>
          </a:xfr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r>
              <a:rPr lang="en-US" sz="2800" b="1" dirty="0">
                <a:solidFill>
                  <a:schemeClr val="bg1"/>
                </a:solidFill>
              </a:rPr>
              <a:t>Doctors rely on hormone tests when they need to measure a patient’s hormone levels to diagnose and treat a broad range of serious health conditions</a:t>
            </a:r>
          </a:p>
        </p:txBody>
      </p:sp>
      <p:graphicFrame>
        <p:nvGraphicFramePr>
          <p:cNvPr id="17" name="Content Placeholder 16">
            <a:extLst>
              <a:ext uri="{FF2B5EF4-FFF2-40B4-BE49-F238E27FC236}">
                <a16:creationId xmlns:a16="http://schemas.microsoft.com/office/drawing/2014/main" id="{1F39EAC4-EEAD-4246-AC20-8256E46A8685}"/>
              </a:ext>
            </a:extLst>
          </p:cNvPr>
          <p:cNvGraphicFramePr>
            <a:graphicFrameLocks noGrp="1"/>
          </p:cNvGraphicFramePr>
          <p:nvPr>
            <p:ph sz="half" idx="2"/>
            <p:extLst>
              <p:ext uri="{D42A27DB-BD31-4B8C-83A1-F6EECF244321}">
                <p14:modId xmlns:p14="http://schemas.microsoft.com/office/powerpoint/2010/main" val="3263516829"/>
              </p:ext>
            </p:extLst>
          </p:nvPr>
        </p:nvGraphicFramePr>
        <p:xfrm>
          <a:off x="1271560" y="5035784"/>
          <a:ext cx="9336088" cy="1752600"/>
        </p:xfrm>
        <a:graphic>
          <a:graphicData uri="http://schemas.openxmlformats.org/drawingml/2006/table">
            <a:tbl>
              <a:tblPr firstRow="1" bandRow="1">
                <a:tableStyleId>{5C22544A-7EE6-4342-B048-85BDC9FD1C3A}</a:tableStyleId>
              </a:tblPr>
              <a:tblGrid>
                <a:gridCol w="4668044">
                  <a:extLst>
                    <a:ext uri="{9D8B030D-6E8A-4147-A177-3AD203B41FA5}">
                      <a16:colId xmlns:a16="http://schemas.microsoft.com/office/drawing/2014/main" val="2095125644"/>
                    </a:ext>
                  </a:extLst>
                </a:gridCol>
                <a:gridCol w="4668044">
                  <a:extLst>
                    <a:ext uri="{9D8B030D-6E8A-4147-A177-3AD203B41FA5}">
                      <a16:colId xmlns:a16="http://schemas.microsoft.com/office/drawing/2014/main" val="2371750226"/>
                    </a:ext>
                  </a:extLst>
                </a:gridCol>
              </a:tblGrid>
              <a:tr h="370840">
                <a:tc>
                  <a:txBody>
                    <a:bodyPr/>
                    <a:lstStyle/>
                    <a:p>
                      <a:pPr marL="285750" indent="-285750">
                        <a:buFont typeface="Wingdings" panose="05000000000000000000" pitchFamily="2" charset="2"/>
                        <a:buChar char="ü"/>
                      </a:pPr>
                      <a:r>
                        <a:rPr lang="en-US" dirty="0"/>
                        <a:t>Diabetes</a:t>
                      </a:r>
                    </a:p>
                  </a:txBody>
                  <a:tcPr/>
                </a:tc>
                <a:tc>
                  <a:txBody>
                    <a:bodyPr/>
                    <a:lstStyle/>
                    <a:p>
                      <a:pPr marL="285750" indent="-285750">
                        <a:buFont typeface="Wingdings" panose="05000000000000000000" pitchFamily="2" charset="2"/>
                        <a:buChar char="ü"/>
                      </a:pPr>
                      <a:r>
                        <a:rPr lang="en-US" dirty="0"/>
                        <a:t>Pituitary disease</a:t>
                      </a:r>
                    </a:p>
                  </a:txBody>
                  <a:tcPr/>
                </a:tc>
                <a:extLst>
                  <a:ext uri="{0D108BD9-81ED-4DB2-BD59-A6C34878D82A}">
                    <a16:rowId xmlns:a16="http://schemas.microsoft.com/office/drawing/2014/main" val="2749507175"/>
                  </a:ext>
                </a:extLst>
              </a:tr>
              <a:tr h="370840">
                <a:tc>
                  <a:txBody>
                    <a:bodyPr/>
                    <a:lstStyle/>
                    <a:p>
                      <a:pPr marL="285750" indent="-285750">
                        <a:buFont typeface="Wingdings" panose="05000000000000000000" pitchFamily="2" charset="2"/>
                        <a:buChar char="ü"/>
                      </a:pPr>
                      <a:r>
                        <a:rPr lang="en-US" dirty="0"/>
                        <a:t>Osteoporosis</a:t>
                      </a:r>
                    </a:p>
                  </a:txBody>
                  <a:tcPr/>
                </a:tc>
                <a:tc>
                  <a:txBody>
                    <a:bodyPr/>
                    <a:lstStyle/>
                    <a:p>
                      <a:pPr marL="285750" indent="-285750">
                        <a:buFont typeface="Wingdings" panose="05000000000000000000" pitchFamily="2" charset="2"/>
                        <a:buChar char="ü"/>
                      </a:pPr>
                      <a:r>
                        <a:rPr lang="en-US" dirty="0"/>
                        <a:t>Polycystic ovarian syndrome (PCOS)</a:t>
                      </a:r>
                    </a:p>
                  </a:txBody>
                  <a:tcPr/>
                </a:tc>
                <a:extLst>
                  <a:ext uri="{0D108BD9-81ED-4DB2-BD59-A6C34878D82A}">
                    <a16:rowId xmlns:a16="http://schemas.microsoft.com/office/drawing/2014/main" val="4097135025"/>
                  </a:ext>
                </a:extLst>
              </a:tr>
              <a:tr h="370840">
                <a:tc>
                  <a:txBody>
                    <a:bodyPr/>
                    <a:lstStyle/>
                    <a:p>
                      <a:pPr marL="285750" indent="-285750">
                        <a:buFont typeface="Wingdings" panose="05000000000000000000" pitchFamily="2" charset="2"/>
                        <a:buChar char="ü"/>
                      </a:pPr>
                      <a:r>
                        <a:rPr lang="en-US" dirty="0"/>
                        <a:t>Menopause</a:t>
                      </a:r>
                    </a:p>
                  </a:txBody>
                  <a:tcPr/>
                </a:tc>
                <a:tc>
                  <a:txBody>
                    <a:bodyPr/>
                    <a:lstStyle/>
                    <a:p>
                      <a:pPr marL="285750" indent="-285750">
                        <a:buFont typeface="Wingdings" panose="05000000000000000000" pitchFamily="2" charset="2"/>
                        <a:buChar char="ü"/>
                      </a:pPr>
                      <a:r>
                        <a:rPr lang="en-US" dirty="0"/>
                        <a:t>Infertility</a:t>
                      </a:r>
                    </a:p>
                  </a:txBody>
                  <a:tcPr/>
                </a:tc>
                <a:extLst>
                  <a:ext uri="{0D108BD9-81ED-4DB2-BD59-A6C34878D82A}">
                    <a16:rowId xmlns:a16="http://schemas.microsoft.com/office/drawing/2014/main" val="2174869350"/>
                  </a:ext>
                </a:extLst>
              </a:tr>
              <a:tr h="370840">
                <a:tc>
                  <a:txBody>
                    <a:bodyPr/>
                    <a:lstStyle/>
                    <a:p>
                      <a:pPr marL="285750" indent="-285750">
                        <a:buFont typeface="Wingdings" panose="05000000000000000000" pitchFamily="2" charset="2"/>
                        <a:buChar char="ü"/>
                      </a:pPr>
                      <a:r>
                        <a:rPr lang="en-US" dirty="0"/>
                        <a:t>Diseases affecting growth, development, and reproduction</a:t>
                      </a:r>
                    </a:p>
                  </a:txBody>
                  <a:tcPr/>
                </a:tc>
                <a:tc>
                  <a:txBody>
                    <a:bodyPr/>
                    <a:lstStyle/>
                    <a:p>
                      <a:pPr marL="285750" indent="-285750">
                        <a:buFont typeface="Wingdings" panose="05000000000000000000" pitchFamily="2" charset="2"/>
                        <a:buChar char="ü"/>
                      </a:pPr>
                      <a:r>
                        <a:rPr lang="en-US" dirty="0"/>
                        <a:t>Thyroid and adrenal disorders</a:t>
                      </a:r>
                    </a:p>
                  </a:txBody>
                  <a:tcPr/>
                </a:tc>
                <a:extLst>
                  <a:ext uri="{0D108BD9-81ED-4DB2-BD59-A6C34878D82A}">
                    <a16:rowId xmlns:a16="http://schemas.microsoft.com/office/drawing/2014/main" val="3361418882"/>
                  </a:ext>
                </a:extLst>
              </a:tr>
            </a:tbl>
          </a:graphicData>
        </a:graphic>
      </p:graphicFrame>
    </p:spTree>
    <p:extLst>
      <p:ext uri="{BB962C8B-B14F-4D97-AF65-F5344CB8AC3E}">
        <p14:creationId xmlns:p14="http://schemas.microsoft.com/office/powerpoint/2010/main" val="2329284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237F4-9201-49D5-8727-3EAE0A2BFE7B}"/>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b="1" dirty="0">
                <a:solidFill>
                  <a:srgbClr val="0070C0"/>
                </a:solidFill>
              </a:rPr>
              <a:t>Common Lab Tests</a:t>
            </a:r>
          </a:p>
        </p:txBody>
      </p:sp>
      <p:pic>
        <p:nvPicPr>
          <p:cNvPr id="6" name="Content Placeholder 5" descr="A close up of a piece of paper&#10;&#10;Description automatically generated">
            <a:extLst>
              <a:ext uri="{FF2B5EF4-FFF2-40B4-BE49-F238E27FC236}">
                <a16:creationId xmlns:a16="http://schemas.microsoft.com/office/drawing/2014/main" id="{8D2DECE5-238B-48DB-A986-F7E6572AC908}"/>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842" r="49039" b="-1"/>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A4016"/>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7EB0CB67-597B-407F-8C96-E750F498DAE5}"/>
              </a:ext>
            </a:extLst>
          </p:cNvPr>
          <p:cNvSpPr>
            <a:spLocks noGrp="1"/>
          </p:cNvSpPr>
          <p:nvPr>
            <p:ph sz="half" idx="2"/>
          </p:nvPr>
        </p:nvSpPr>
        <p:spPr>
          <a:xfrm>
            <a:off x="4965431" y="2438400"/>
            <a:ext cx="6586489" cy="3785419"/>
          </a:xfrm>
        </p:spPr>
        <p:txBody>
          <a:bodyPr vert="horz" lIns="91440" tIns="45720" rIns="91440" bIns="45720" rtlCol="0">
            <a:normAutofit/>
          </a:bodyPr>
          <a:lstStyle/>
          <a:p>
            <a:r>
              <a:rPr lang="en-US" sz="1700" dirty="0">
                <a:solidFill>
                  <a:srgbClr val="0070C0"/>
                </a:solidFill>
              </a:rPr>
              <a:t>Complete Blood Count. This test, also known as a CBC, is the most common blood test performed. ...</a:t>
            </a:r>
          </a:p>
          <a:p>
            <a:r>
              <a:rPr lang="en-US" sz="1700" dirty="0">
                <a:solidFill>
                  <a:srgbClr val="0070C0"/>
                </a:solidFill>
              </a:rPr>
              <a:t>Prothrombin Time. Also known as PT and Pro Time, this test measures how long it takes blood to clot. ...</a:t>
            </a:r>
          </a:p>
          <a:p>
            <a:r>
              <a:rPr lang="en-US" sz="1700" dirty="0">
                <a:solidFill>
                  <a:srgbClr val="0070C0"/>
                </a:solidFill>
              </a:rPr>
              <a:t>Basic Metabolic Panel. ...</a:t>
            </a:r>
          </a:p>
          <a:p>
            <a:r>
              <a:rPr lang="en-US" sz="1700" dirty="0">
                <a:solidFill>
                  <a:srgbClr val="0070C0"/>
                </a:solidFill>
              </a:rPr>
              <a:t>Comprehensive Metabolic Panel. ...</a:t>
            </a:r>
          </a:p>
          <a:p>
            <a:r>
              <a:rPr lang="en-US" sz="1700" dirty="0">
                <a:solidFill>
                  <a:srgbClr val="0070C0"/>
                </a:solidFill>
              </a:rPr>
              <a:t>Lipid Panel. ...</a:t>
            </a:r>
          </a:p>
          <a:p>
            <a:r>
              <a:rPr lang="en-US" sz="1700" dirty="0">
                <a:solidFill>
                  <a:srgbClr val="0070C0"/>
                </a:solidFill>
              </a:rPr>
              <a:t>Liver Panel. ...</a:t>
            </a:r>
          </a:p>
          <a:p>
            <a:r>
              <a:rPr lang="en-US" sz="1700" dirty="0">
                <a:solidFill>
                  <a:srgbClr val="0070C0"/>
                </a:solidFill>
              </a:rPr>
              <a:t>Thyroid Stimulating Hormone. ...</a:t>
            </a:r>
          </a:p>
          <a:p>
            <a:r>
              <a:rPr lang="en-US" sz="1700" dirty="0">
                <a:solidFill>
                  <a:srgbClr val="0070C0"/>
                </a:solidFill>
              </a:rPr>
              <a:t>Hemoglobin A1C.</a:t>
            </a:r>
          </a:p>
        </p:txBody>
      </p:sp>
    </p:spTree>
    <p:extLst>
      <p:ext uri="{BB962C8B-B14F-4D97-AF65-F5344CB8AC3E}">
        <p14:creationId xmlns:p14="http://schemas.microsoft.com/office/powerpoint/2010/main" val="4042658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27380-2C3D-41F0-AD19-E84B2AF13243}"/>
              </a:ext>
            </a:extLst>
          </p:cNvPr>
          <p:cNvSpPr>
            <a:spLocks noGrp="1"/>
          </p:cNvSpPr>
          <p:nvPr>
            <p:ph type="title"/>
          </p:nvPr>
        </p:nvSpPr>
        <p:spPr>
          <a:xfrm>
            <a:off x="838200" y="365125"/>
            <a:ext cx="10515600" cy="1325563"/>
          </a:xfr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0000"/>
          </a:bodyPr>
          <a:lstStyle/>
          <a:p>
            <a:r>
              <a:rPr lang="en-US" sz="3200" b="1" dirty="0"/>
              <a:t>Accurate hormone tests are critical for patient care and to conduct clinical research effectively</a:t>
            </a:r>
            <a:br>
              <a:rPr lang="en-US" sz="3200" b="1" dirty="0"/>
            </a:br>
            <a:endParaRPr lang="en-US" sz="3200" b="1" dirty="0"/>
          </a:p>
        </p:txBody>
      </p:sp>
      <p:sp>
        <p:nvSpPr>
          <p:cNvPr id="3" name="Content Placeholder 2">
            <a:extLst>
              <a:ext uri="{FF2B5EF4-FFF2-40B4-BE49-F238E27FC236}">
                <a16:creationId xmlns:a16="http://schemas.microsoft.com/office/drawing/2014/main" id="{DE63E236-B97D-4032-8F64-3882D5D95123}"/>
              </a:ext>
            </a:extLst>
          </p:cNvPr>
          <p:cNvSpPr>
            <a:spLocks noGrp="1"/>
          </p:cNvSpPr>
          <p:nvPr>
            <p:ph sz="half" idx="1"/>
          </p:nvPr>
        </p:nvSpPr>
        <p:spPr>
          <a:xfrm>
            <a:off x="838200" y="1825625"/>
            <a:ext cx="5015484" cy="4351338"/>
          </a:xfrm>
        </p:spPr>
        <p:txBody>
          <a:bodyPr vert="horz" lIns="91440" tIns="45720" rIns="91440" bIns="45720" rtlCol="0">
            <a:normAutofit/>
          </a:bodyPr>
          <a:lstStyle/>
          <a:p>
            <a:pPr marL="0" indent="0">
              <a:buNone/>
            </a:pPr>
            <a:r>
              <a:rPr lang="en-US" dirty="0">
                <a:solidFill>
                  <a:srgbClr val="0070C0"/>
                </a:solidFill>
              </a:rPr>
              <a:t>Without standardization, inaccurate measurements can cause:</a:t>
            </a:r>
          </a:p>
          <a:p>
            <a:r>
              <a:rPr lang="en-US" dirty="0">
                <a:solidFill>
                  <a:srgbClr val="0070C0"/>
                </a:solidFill>
              </a:rPr>
              <a:t>incorrect diagnosis </a:t>
            </a:r>
          </a:p>
          <a:p>
            <a:r>
              <a:rPr lang="en-US" dirty="0">
                <a:solidFill>
                  <a:srgbClr val="0070C0"/>
                </a:solidFill>
              </a:rPr>
              <a:t>unneeded medical procedures</a:t>
            </a:r>
          </a:p>
          <a:p>
            <a:r>
              <a:rPr lang="en-US" dirty="0">
                <a:solidFill>
                  <a:srgbClr val="0070C0"/>
                </a:solidFill>
              </a:rPr>
              <a:t>repeat testing</a:t>
            </a:r>
          </a:p>
          <a:p>
            <a:r>
              <a:rPr lang="en-US" dirty="0">
                <a:solidFill>
                  <a:srgbClr val="0070C0"/>
                </a:solidFill>
              </a:rPr>
              <a:t>inappropriate treatment</a:t>
            </a:r>
          </a:p>
          <a:p>
            <a:pPr marL="0" indent="0">
              <a:buNone/>
            </a:pPr>
            <a:endParaRPr lang="en-US" sz="2000" dirty="0"/>
          </a:p>
        </p:txBody>
      </p:sp>
      <p:pic>
        <p:nvPicPr>
          <p:cNvPr id="6" name="Content Placeholder 5" descr="A person sitting on a table&#10;&#10;Description automatically generated">
            <a:extLst>
              <a:ext uri="{FF2B5EF4-FFF2-40B4-BE49-F238E27FC236}">
                <a16:creationId xmlns:a16="http://schemas.microsoft.com/office/drawing/2014/main" id="{3AAF846E-D01E-42F6-9174-51A90A1A5478}"/>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2862" r="5792" b="2"/>
          <a:stretch/>
        </p:blipFill>
        <p:spPr>
          <a:xfrm>
            <a:off x="6338316" y="1904281"/>
            <a:ext cx="5074070" cy="4272681"/>
          </a:xfrm>
          <a:prstGeom prst="rect">
            <a:avLst/>
          </a:prstGeom>
        </p:spPr>
      </p:pic>
    </p:spTree>
    <p:extLst>
      <p:ext uri="{BB962C8B-B14F-4D97-AF65-F5344CB8AC3E}">
        <p14:creationId xmlns:p14="http://schemas.microsoft.com/office/powerpoint/2010/main" val="1825215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65B81B-8B09-43AB-B168-C2E7A356E0B6}"/>
              </a:ext>
            </a:extLst>
          </p:cNvPr>
          <p:cNvSpPr>
            <a:spLocks noGrp="1"/>
          </p:cNvSpPr>
          <p:nvPr>
            <p:ph type="title"/>
          </p:nvPr>
        </p:nvSpPr>
        <p:spPr>
          <a:solidFill>
            <a:schemeClr val="accent1"/>
          </a:solidFill>
        </p:spPr>
        <p:txBody>
          <a:bodyPr>
            <a:noAutofit/>
          </a:bodyPr>
          <a:lstStyle/>
          <a:p>
            <a:r>
              <a:rPr lang="en-US" sz="3200" b="1" dirty="0">
                <a:solidFill>
                  <a:schemeClr val="bg1"/>
                </a:solidFill>
              </a:rPr>
              <a:t>Effective, evidence-based patient care and public health require laboratory measurements that are accurate and harmonized</a:t>
            </a:r>
          </a:p>
        </p:txBody>
      </p:sp>
      <p:sp>
        <p:nvSpPr>
          <p:cNvPr id="7" name="Rectangle 6">
            <a:extLst>
              <a:ext uri="{FF2B5EF4-FFF2-40B4-BE49-F238E27FC236}">
                <a16:creationId xmlns:a16="http://schemas.microsoft.com/office/drawing/2014/main" id="{19443719-1947-4017-AE1B-4596CDCF78DB}"/>
              </a:ext>
            </a:extLst>
          </p:cNvPr>
          <p:cNvSpPr/>
          <p:nvPr/>
        </p:nvSpPr>
        <p:spPr>
          <a:xfrm>
            <a:off x="1978300" y="2719780"/>
            <a:ext cx="1304588" cy="3369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Patient</a:t>
            </a:r>
          </a:p>
        </p:txBody>
      </p:sp>
      <p:sp>
        <p:nvSpPr>
          <p:cNvPr id="8" name="Arrow: Right 7">
            <a:extLst>
              <a:ext uri="{FF2B5EF4-FFF2-40B4-BE49-F238E27FC236}">
                <a16:creationId xmlns:a16="http://schemas.microsoft.com/office/drawing/2014/main" id="{F76DBFC5-61E8-4CAC-9A8D-3B924647D8CB}"/>
              </a:ext>
            </a:extLst>
          </p:cNvPr>
          <p:cNvSpPr/>
          <p:nvPr/>
        </p:nvSpPr>
        <p:spPr>
          <a:xfrm flipV="1">
            <a:off x="3449089" y="2910944"/>
            <a:ext cx="246491"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90225E6-CE3A-46AA-9131-6110BE20AA92}"/>
              </a:ext>
            </a:extLst>
          </p:cNvPr>
          <p:cNvSpPr/>
          <p:nvPr/>
        </p:nvSpPr>
        <p:spPr>
          <a:xfrm>
            <a:off x="3781494" y="2672946"/>
            <a:ext cx="1215362" cy="510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Hormone Test</a:t>
            </a:r>
          </a:p>
        </p:txBody>
      </p:sp>
      <p:sp>
        <p:nvSpPr>
          <p:cNvPr id="10" name="Arrow: Right 9">
            <a:extLst>
              <a:ext uri="{FF2B5EF4-FFF2-40B4-BE49-F238E27FC236}">
                <a16:creationId xmlns:a16="http://schemas.microsoft.com/office/drawing/2014/main" id="{DB276B8F-5A29-4C3A-995E-6ACFEF0A2FC8}"/>
              </a:ext>
            </a:extLst>
          </p:cNvPr>
          <p:cNvSpPr/>
          <p:nvPr/>
        </p:nvSpPr>
        <p:spPr>
          <a:xfrm flipV="1">
            <a:off x="5135271" y="2897798"/>
            <a:ext cx="22263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E1B8B86-39F2-4F0D-975F-483B7C8A77D7}"/>
              </a:ext>
            </a:extLst>
          </p:cNvPr>
          <p:cNvSpPr/>
          <p:nvPr/>
        </p:nvSpPr>
        <p:spPr>
          <a:xfrm>
            <a:off x="5496323" y="2244471"/>
            <a:ext cx="2282024" cy="12821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Comparison:</a:t>
            </a:r>
          </a:p>
          <a:p>
            <a:pPr algn="ctr"/>
            <a:r>
              <a:rPr lang="en-US" sz="1600" dirty="0"/>
              <a:t>Patient Result vs.</a:t>
            </a:r>
          </a:p>
          <a:p>
            <a:pPr algn="ctr"/>
            <a:r>
              <a:rPr lang="en-US" sz="1600" dirty="0"/>
              <a:t>Clinical Decision  Point</a:t>
            </a:r>
          </a:p>
        </p:txBody>
      </p:sp>
      <p:sp>
        <p:nvSpPr>
          <p:cNvPr id="12" name="Arrow: Right 11">
            <a:extLst>
              <a:ext uri="{FF2B5EF4-FFF2-40B4-BE49-F238E27FC236}">
                <a16:creationId xmlns:a16="http://schemas.microsoft.com/office/drawing/2014/main" id="{C4B7306C-D604-4DF3-B71A-620C11AF2304}"/>
              </a:ext>
            </a:extLst>
          </p:cNvPr>
          <p:cNvSpPr/>
          <p:nvPr/>
        </p:nvSpPr>
        <p:spPr>
          <a:xfrm>
            <a:off x="7976731" y="2888085"/>
            <a:ext cx="24649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7238987-4E0F-4C1C-AF19-8C134E66E19E}"/>
              </a:ext>
            </a:extLst>
          </p:cNvPr>
          <p:cNvSpPr/>
          <p:nvPr/>
        </p:nvSpPr>
        <p:spPr>
          <a:xfrm>
            <a:off x="8389422" y="2729346"/>
            <a:ext cx="1248355" cy="3319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Decision</a:t>
            </a:r>
          </a:p>
        </p:txBody>
      </p:sp>
      <p:sp>
        <p:nvSpPr>
          <p:cNvPr id="14" name="Rectangle 13">
            <a:extLst>
              <a:ext uri="{FF2B5EF4-FFF2-40B4-BE49-F238E27FC236}">
                <a16:creationId xmlns:a16="http://schemas.microsoft.com/office/drawing/2014/main" id="{E056EC7B-C3C0-4300-86EF-D0FA7F3FCBB5}"/>
              </a:ext>
            </a:extLst>
          </p:cNvPr>
          <p:cNvSpPr/>
          <p:nvPr/>
        </p:nvSpPr>
        <p:spPr>
          <a:xfrm>
            <a:off x="10034545" y="2719563"/>
            <a:ext cx="1455089" cy="3319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Treatment</a:t>
            </a:r>
          </a:p>
        </p:txBody>
      </p:sp>
      <p:sp>
        <p:nvSpPr>
          <p:cNvPr id="15" name="Arrow: Right 14">
            <a:extLst>
              <a:ext uri="{FF2B5EF4-FFF2-40B4-BE49-F238E27FC236}">
                <a16:creationId xmlns:a16="http://schemas.microsoft.com/office/drawing/2014/main" id="{4BE81435-E253-4E1C-AE6D-D3F3C6A04DF7}"/>
              </a:ext>
            </a:extLst>
          </p:cNvPr>
          <p:cNvSpPr/>
          <p:nvPr/>
        </p:nvSpPr>
        <p:spPr>
          <a:xfrm rot="10611048" flipH="1">
            <a:off x="9724843" y="2874238"/>
            <a:ext cx="222636" cy="48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1D93FD-DC06-4689-96D4-BC348F1007A1}"/>
              </a:ext>
            </a:extLst>
          </p:cNvPr>
          <p:cNvSpPr/>
          <p:nvPr/>
        </p:nvSpPr>
        <p:spPr>
          <a:xfrm>
            <a:off x="5899868" y="3962776"/>
            <a:ext cx="1685676" cy="4929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Clinical Decision Point</a:t>
            </a:r>
          </a:p>
        </p:txBody>
      </p:sp>
      <p:sp>
        <p:nvSpPr>
          <p:cNvPr id="17" name="Arrow: Up 16">
            <a:extLst>
              <a:ext uri="{FF2B5EF4-FFF2-40B4-BE49-F238E27FC236}">
                <a16:creationId xmlns:a16="http://schemas.microsoft.com/office/drawing/2014/main" id="{616AAE6D-5835-4221-B364-F4EF28106743}"/>
              </a:ext>
            </a:extLst>
          </p:cNvPr>
          <p:cNvSpPr/>
          <p:nvPr/>
        </p:nvSpPr>
        <p:spPr>
          <a:xfrm>
            <a:off x="6597578" y="3610603"/>
            <a:ext cx="79513" cy="2502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Up 17">
            <a:extLst>
              <a:ext uri="{FF2B5EF4-FFF2-40B4-BE49-F238E27FC236}">
                <a16:creationId xmlns:a16="http://schemas.microsoft.com/office/drawing/2014/main" id="{0DC45721-3D01-4AC7-9C1E-512322E73D0D}"/>
              </a:ext>
            </a:extLst>
          </p:cNvPr>
          <p:cNvSpPr/>
          <p:nvPr/>
        </p:nvSpPr>
        <p:spPr>
          <a:xfrm flipH="1">
            <a:off x="6647290" y="4581173"/>
            <a:ext cx="95416" cy="2584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8C93A98-AA3F-46D9-817F-B75513FE68FA}"/>
              </a:ext>
            </a:extLst>
          </p:cNvPr>
          <p:cNvSpPr/>
          <p:nvPr/>
        </p:nvSpPr>
        <p:spPr>
          <a:xfrm>
            <a:off x="5987332" y="5074978"/>
            <a:ext cx="1598212" cy="562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Research Finding</a:t>
            </a:r>
          </a:p>
        </p:txBody>
      </p:sp>
      <p:sp>
        <p:nvSpPr>
          <p:cNvPr id="20" name="TextBox 19">
            <a:extLst>
              <a:ext uri="{FF2B5EF4-FFF2-40B4-BE49-F238E27FC236}">
                <a16:creationId xmlns:a16="http://schemas.microsoft.com/office/drawing/2014/main" id="{0A4C5B81-2B27-4E1E-B3F6-8765B73FF3D9}"/>
              </a:ext>
            </a:extLst>
          </p:cNvPr>
          <p:cNvSpPr txBox="1"/>
          <p:nvPr/>
        </p:nvSpPr>
        <p:spPr>
          <a:xfrm>
            <a:off x="278296" y="2699705"/>
            <a:ext cx="1501620" cy="369332"/>
          </a:xfrm>
          <a:prstGeom prst="rect">
            <a:avLst/>
          </a:prstGeom>
          <a:noFill/>
        </p:spPr>
        <p:txBody>
          <a:bodyPr wrap="square" rtlCol="0">
            <a:spAutoFit/>
          </a:bodyPr>
          <a:lstStyle/>
          <a:p>
            <a:r>
              <a:rPr lang="en-US" b="1" dirty="0">
                <a:solidFill>
                  <a:srgbClr val="0070C0"/>
                </a:solidFill>
              </a:rPr>
              <a:t>Patient Care</a:t>
            </a:r>
          </a:p>
        </p:txBody>
      </p:sp>
      <p:sp>
        <p:nvSpPr>
          <p:cNvPr id="21" name="Arrow: Right 20">
            <a:extLst>
              <a:ext uri="{FF2B5EF4-FFF2-40B4-BE49-F238E27FC236}">
                <a16:creationId xmlns:a16="http://schemas.microsoft.com/office/drawing/2014/main" id="{72E21E31-D2D2-44E6-BB94-15A82EA8F197}"/>
              </a:ext>
            </a:extLst>
          </p:cNvPr>
          <p:cNvSpPr/>
          <p:nvPr/>
        </p:nvSpPr>
        <p:spPr>
          <a:xfrm>
            <a:off x="5357907" y="5320417"/>
            <a:ext cx="222635"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F6FDDAA-25D5-41D2-A836-658E14A441B0}"/>
              </a:ext>
            </a:extLst>
          </p:cNvPr>
          <p:cNvSpPr/>
          <p:nvPr/>
        </p:nvSpPr>
        <p:spPr>
          <a:xfrm>
            <a:off x="3921343" y="5071938"/>
            <a:ext cx="1213928" cy="510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Hormone Test</a:t>
            </a:r>
          </a:p>
        </p:txBody>
      </p:sp>
      <p:sp>
        <p:nvSpPr>
          <p:cNvPr id="23" name="Arrow: Right 22">
            <a:extLst>
              <a:ext uri="{FF2B5EF4-FFF2-40B4-BE49-F238E27FC236}">
                <a16:creationId xmlns:a16="http://schemas.microsoft.com/office/drawing/2014/main" id="{B37FED64-91A8-4226-AC37-DB905B4DAB8F}"/>
              </a:ext>
            </a:extLst>
          </p:cNvPr>
          <p:cNvSpPr/>
          <p:nvPr/>
        </p:nvSpPr>
        <p:spPr>
          <a:xfrm rot="10800000" flipH="1" flipV="1">
            <a:off x="3581051" y="5320416"/>
            <a:ext cx="246491"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44A868E-AB00-4C20-8C56-546997D24017}"/>
              </a:ext>
            </a:extLst>
          </p:cNvPr>
          <p:cNvSpPr/>
          <p:nvPr/>
        </p:nvSpPr>
        <p:spPr>
          <a:xfrm>
            <a:off x="1912287" y="5146240"/>
            <a:ext cx="1508465" cy="439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Research Study</a:t>
            </a:r>
          </a:p>
        </p:txBody>
      </p:sp>
      <p:sp>
        <p:nvSpPr>
          <p:cNvPr id="25" name="TextBox 24">
            <a:extLst>
              <a:ext uri="{FF2B5EF4-FFF2-40B4-BE49-F238E27FC236}">
                <a16:creationId xmlns:a16="http://schemas.microsoft.com/office/drawing/2014/main" id="{C114F949-FE3E-4CE2-98B7-257BA82C96A2}"/>
              </a:ext>
            </a:extLst>
          </p:cNvPr>
          <p:cNvSpPr txBox="1"/>
          <p:nvPr/>
        </p:nvSpPr>
        <p:spPr>
          <a:xfrm>
            <a:off x="362455" y="5135750"/>
            <a:ext cx="1398253" cy="369332"/>
          </a:xfrm>
          <a:prstGeom prst="rect">
            <a:avLst/>
          </a:prstGeom>
          <a:noFill/>
        </p:spPr>
        <p:txBody>
          <a:bodyPr wrap="square" rtlCol="0">
            <a:spAutoFit/>
          </a:bodyPr>
          <a:lstStyle/>
          <a:p>
            <a:r>
              <a:rPr lang="en-US" b="1" dirty="0">
                <a:solidFill>
                  <a:srgbClr val="0070C0"/>
                </a:solidFill>
              </a:rPr>
              <a:t>Research</a:t>
            </a:r>
          </a:p>
        </p:txBody>
      </p:sp>
    </p:spTree>
    <p:extLst>
      <p:ext uri="{BB962C8B-B14F-4D97-AF65-F5344CB8AC3E}">
        <p14:creationId xmlns:p14="http://schemas.microsoft.com/office/powerpoint/2010/main" val="2591171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5359A-B959-464D-9CB0-21E3BF073947}"/>
              </a:ext>
            </a:extLst>
          </p:cNvPr>
          <p:cNvSpPr>
            <a:spLocks noGrp="1"/>
          </p:cNvSpPr>
          <p:nvPr>
            <p:ph type="title"/>
          </p:nvPr>
        </p:nvSpPr>
        <p:spPr>
          <a:xfrm>
            <a:off x="838200" y="94781"/>
            <a:ext cx="10515600" cy="1325563"/>
          </a:xfrm>
        </p:spPr>
        <p:txBody>
          <a:bodyPr>
            <a:normAutofit/>
          </a:bodyPr>
          <a:lstStyle/>
          <a:p>
            <a:r>
              <a:rPr lang="en-US" sz="3200" b="1" dirty="0">
                <a:solidFill>
                  <a:srgbClr val="0070C0"/>
                </a:solidFill>
              </a:rPr>
              <a:t>Who benefits from hormone test standardization?</a:t>
            </a:r>
            <a:br>
              <a:rPr lang="en-US" sz="3200" b="1" dirty="0">
                <a:solidFill>
                  <a:srgbClr val="0070C0"/>
                </a:solidFill>
              </a:rPr>
            </a:br>
            <a:r>
              <a:rPr lang="en-US" sz="3200" b="1" i="1" dirty="0">
                <a:solidFill>
                  <a:schemeClr val="accent1">
                    <a:lumMod val="75000"/>
                  </a:schemeClr>
                </a:solidFill>
              </a:rPr>
              <a:t>Doctors, public health officials, researchers, and patients</a:t>
            </a:r>
          </a:p>
        </p:txBody>
      </p:sp>
      <p:sp>
        <p:nvSpPr>
          <p:cNvPr id="3" name="Flowchart: Connector 2">
            <a:extLst>
              <a:ext uri="{FF2B5EF4-FFF2-40B4-BE49-F238E27FC236}">
                <a16:creationId xmlns:a16="http://schemas.microsoft.com/office/drawing/2014/main" id="{AFEDF1A6-0776-4053-B8D8-8F7FE15275FD}"/>
              </a:ext>
            </a:extLst>
          </p:cNvPr>
          <p:cNvSpPr/>
          <p:nvPr/>
        </p:nvSpPr>
        <p:spPr>
          <a:xfrm>
            <a:off x="4826443" y="2886324"/>
            <a:ext cx="2051436" cy="195602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Benefits of Standardized Hormone Tests</a:t>
            </a:r>
          </a:p>
        </p:txBody>
      </p:sp>
      <p:pic>
        <p:nvPicPr>
          <p:cNvPr id="5" name="Picture 4" descr="A person posing for the camera&#10;&#10;Description automatically generated">
            <a:extLst>
              <a:ext uri="{FF2B5EF4-FFF2-40B4-BE49-F238E27FC236}">
                <a16:creationId xmlns:a16="http://schemas.microsoft.com/office/drawing/2014/main" id="{0E3C4B5E-E0D6-465D-BBA3-32B7DB18325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02670" y="1246200"/>
            <a:ext cx="1575209" cy="1575209"/>
          </a:xfrm>
          <a:prstGeom prst="rect">
            <a:avLst/>
          </a:prstGeom>
        </p:spPr>
      </p:pic>
      <p:pic>
        <p:nvPicPr>
          <p:cNvPr id="9" name="Picture 8" descr="A picture containing microscope&#10;&#10;Description automatically generated">
            <a:extLst>
              <a:ext uri="{FF2B5EF4-FFF2-40B4-BE49-F238E27FC236}">
                <a16:creationId xmlns:a16="http://schemas.microsoft.com/office/drawing/2014/main" id="{C5D2BFCE-D20A-43B4-B35A-B5D55D0496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854662" y="2886324"/>
            <a:ext cx="2640360" cy="1758480"/>
          </a:xfrm>
          <a:prstGeom prst="rect">
            <a:avLst/>
          </a:prstGeom>
        </p:spPr>
      </p:pic>
      <p:pic>
        <p:nvPicPr>
          <p:cNvPr id="12" name="Picture 11" descr="A person looking at the camera&#10;&#10;Description automatically generated">
            <a:extLst>
              <a:ext uri="{FF2B5EF4-FFF2-40B4-BE49-F238E27FC236}">
                <a16:creationId xmlns:a16="http://schemas.microsoft.com/office/drawing/2014/main" id="{9B8E338C-ED71-48C8-9A49-DE916EE4AD87}"/>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826444" y="5085047"/>
            <a:ext cx="2051435" cy="1367623"/>
          </a:xfrm>
          <a:prstGeom prst="rect">
            <a:avLst/>
          </a:prstGeom>
        </p:spPr>
      </p:pic>
      <p:pic>
        <p:nvPicPr>
          <p:cNvPr id="15" name="Picture 14" descr="A person wearing a suit and tie&#10;&#10;Description automatically generated">
            <a:extLst>
              <a:ext uri="{FF2B5EF4-FFF2-40B4-BE49-F238E27FC236}">
                <a16:creationId xmlns:a16="http://schemas.microsoft.com/office/drawing/2014/main" id="{0A7147B7-1397-419C-8BAC-6948A22DFF71}"/>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7384283" y="2818845"/>
            <a:ext cx="1666412" cy="2023500"/>
          </a:xfrm>
          <a:prstGeom prst="rect">
            <a:avLst/>
          </a:prstGeom>
        </p:spPr>
      </p:pic>
      <p:sp>
        <p:nvSpPr>
          <p:cNvPr id="17" name="TextBox 16">
            <a:extLst>
              <a:ext uri="{FF2B5EF4-FFF2-40B4-BE49-F238E27FC236}">
                <a16:creationId xmlns:a16="http://schemas.microsoft.com/office/drawing/2014/main" id="{D7B43B28-8C89-4803-B600-F19E22089780}"/>
              </a:ext>
            </a:extLst>
          </p:cNvPr>
          <p:cNvSpPr txBox="1"/>
          <p:nvPr/>
        </p:nvSpPr>
        <p:spPr>
          <a:xfrm>
            <a:off x="6348297" y="1596374"/>
            <a:ext cx="1666412" cy="523220"/>
          </a:xfrm>
          <a:prstGeom prst="rect">
            <a:avLst/>
          </a:prstGeom>
          <a:noFill/>
        </p:spPr>
        <p:txBody>
          <a:bodyPr wrap="square" rtlCol="0">
            <a:spAutoFit/>
          </a:bodyPr>
          <a:lstStyle/>
          <a:p>
            <a:r>
              <a:rPr lang="en-US" sz="2800" b="1" dirty="0">
                <a:solidFill>
                  <a:srgbClr val="FF0000"/>
                </a:solidFill>
              </a:rPr>
              <a:t>Doctors</a:t>
            </a:r>
          </a:p>
        </p:txBody>
      </p:sp>
      <p:sp>
        <p:nvSpPr>
          <p:cNvPr id="18" name="TextBox 17">
            <a:extLst>
              <a:ext uri="{FF2B5EF4-FFF2-40B4-BE49-F238E27FC236}">
                <a16:creationId xmlns:a16="http://schemas.microsoft.com/office/drawing/2014/main" id="{C75CAEA5-3229-449A-8CA1-B0C66ADD4D0A}"/>
              </a:ext>
            </a:extLst>
          </p:cNvPr>
          <p:cNvSpPr txBox="1"/>
          <p:nvPr/>
        </p:nvSpPr>
        <p:spPr>
          <a:xfrm>
            <a:off x="1761356" y="2215248"/>
            <a:ext cx="2311178" cy="461665"/>
          </a:xfrm>
          <a:prstGeom prst="rect">
            <a:avLst/>
          </a:prstGeom>
          <a:noFill/>
        </p:spPr>
        <p:txBody>
          <a:bodyPr wrap="square" rtlCol="0">
            <a:spAutoFit/>
          </a:bodyPr>
          <a:lstStyle/>
          <a:p>
            <a:r>
              <a:rPr lang="en-US" sz="2400" b="1" dirty="0">
                <a:solidFill>
                  <a:srgbClr val="00B050"/>
                </a:solidFill>
              </a:rPr>
              <a:t>Researchers</a:t>
            </a:r>
          </a:p>
        </p:txBody>
      </p:sp>
      <p:sp>
        <p:nvSpPr>
          <p:cNvPr id="19" name="TextBox 18">
            <a:extLst>
              <a:ext uri="{FF2B5EF4-FFF2-40B4-BE49-F238E27FC236}">
                <a16:creationId xmlns:a16="http://schemas.microsoft.com/office/drawing/2014/main" id="{2752F9DD-BB97-4C80-A78F-A4120AC14070}"/>
              </a:ext>
            </a:extLst>
          </p:cNvPr>
          <p:cNvSpPr txBox="1"/>
          <p:nvPr/>
        </p:nvSpPr>
        <p:spPr>
          <a:xfrm>
            <a:off x="2983462" y="5307193"/>
            <a:ext cx="1763486" cy="461665"/>
          </a:xfrm>
          <a:prstGeom prst="rect">
            <a:avLst/>
          </a:prstGeom>
          <a:noFill/>
        </p:spPr>
        <p:txBody>
          <a:bodyPr wrap="square" rtlCol="0">
            <a:spAutoFit/>
          </a:bodyPr>
          <a:lstStyle/>
          <a:p>
            <a:r>
              <a:rPr lang="en-US" sz="2400" b="1" dirty="0">
                <a:solidFill>
                  <a:schemeClr val="accent1">
                    <a:lumMod val="75000"/>
                  </a:schemeClr>
                </a:solidFill>
              </a:rPr>
              <a:t>Patients</a:t>
            </a:r>
          </a:p>
        </p:txBody>
      </p:sp>
      <p:sp>
        <p:nvSpPr>
          <p:cNvPr id="20" name="TextBox 19">
            <a:extLst>
              <a:ext uri="{FF2B5EF4-FFF2-40B4-BE49-F238E27FC236}">
                <a16:creationId xmlns:a16="http://schemas.microsoft.com/office/drawing/2014/main" id="{9DFD2D55-9B77-426F-9C97-572C5A3DA000}"/>
              </a:ext>
            </a:extLst>
          </p:cNvPr>
          <p:cNvSpPr txBox="1"/>
          <p:nvPr/>
        </p:nvSpPr>
        <p:spPr>
          <a:xfrm>
            <a:off x="9181324" y="4011348"/>
            <a:ext cx="1873898" cy="830997"/>
          </a:xfrm>
          <a:prstGeom prst="rect">
            <a:avLst/>
          </a:prstGeom>
          <a:noFill/>
        </p:spPr>
        <p:txBody>
          <a:bodyPr wrap="square" rtlCol="0">
            <a:spAutoFit/>
          </a:bodyPr>
          <a:lstStyle/>
          <a:p>
            <a:r>
              <a:rPr lang="en-US" sz="2400" b="1" dirty="0">
                <a:solidFill>
                  <a:srgbClr val="FF8001"/>
                </a:solidFill>
              </a:rPr>
              <a:t>Public health officials </a:t>
            </a:r>
          </a:p>
        </p:txBody>
      </p:sp>
    </p:spTree>
    <p:extLst>
      <p:ext uri="{BB962C8B-B14F-4D97-AF65-F5344CB8AC3E}">
        <p14:creationId xmlns:p14="http://schemas.microsoft.com/office/powerpoint/2010/main" val="1603036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49009-AFD1-4995-840B-8C38597D1C0F}"/>
              </a:ext>
            </a:extLst>
          </p:cNvPr>
          <p:cNvSpPr>
            <a:spLocks noGrp="1"/>
          </p:cNvSpPr>
          <p:nvPr>
            <p:ph type="title"/>
          </p:nvPr>
        </p:nvSpPr>
        <p:spPr>
          <a:xfrm>
            <a:off x="648929" y="169333"/>
            <a:ext cx="3651467" cy="2136536"/>
          </a:xfrm>
          <a:solidFill>
            <a:srgbClr val="0070C0"/>
          </a:solidFill>
        </p:spPr>
        <p:txBody>
          <a:bodyPr vert="horz" lIns="91440" tIns="45720" rIns="91440" bIns="45720" rtlCol="0" anchor="ctr">
            <a:noAutofit/>
          </a:bodyPr>
          <a:lstStyle/>
          <a:p>
            <a:r>
              <a:rPr lang="en-US" sz="2400" b="1" dirty="0">
                <a:solidFill>
                  <a:schemeClr val="bg1"/>
                </a:solidFill>
              </a:rPr>
              <a:t>Clinical standardization programs improve the diagnosis, treatment, and prevention of diseases through accurate and reliable laboratory testing</a:t>
            </a:r>
          </a:p>
        </p:txBody>
      </p:sp>
      <p:sp>
        <p:nvSpPr>
          <p:cNvPr id="3" name="Content Placeholder 2">
            <a:extLst>
              <a:ext uri="{FF2B5EF4-FFF2-40B4-BE49-F238E27FC236}">
                <a16:creationId xmlns:a16="http://schemas.microsoft.com/office/drawing/2014/main" id="{98D9B8CB-EC9E-4AEE-BB1B-99F047E3F439}"/>
              </a:ext>
            </a:extLst>
          </p:cNvPr>
          <p:cNvSpPr>
            <a:spLocks noGrp="1"/>
          </p:cNvSpPr>
          <p:nvPr>
            <p:ph sz="half" idx="1"/>
          </p:nvPr>
        </p:nvSpPr>
        <p:spPr>
          <a:xfrm>
            <a:off x="648931" y="2438400"/>
            <a:ext cx="3651466" cy="3785419"/>
          </a:xfrm>
        </p:spPr>
        <p:txBody>
          <a:bodyPr vert="horz" lIns="91440" tIns="45720" rIns="91440" bIns="45720" rtlCol="0">
            <a:normAutofit/>
          </a:bodyPr>
          <a:lstStyle/>
          <a:p>
            <a:r>
              <a:rPr lang="en-US" b="1" dirty="0">
                <a:solidFill>
                  <a:srgbClr val="0070C0"/>
                </a:solidFill>
              </a:rPr>
              <a:t>CDC’s Clinical Standardization Programs</a:t>
            </a:r>
          </a:p>
          <a:p>
            <a:r>
              <a:rPr lang="en-US" b="1" dirty="0">
                <a:solidFill>
                  <a:srgbClr val="0070C0"/>
                </a:solidFill>
              </a:rPr>
              <a:t>Hormoneassays.org</a:t>
            </a:r>
          </a:p>
          <a:p>
            <a:r>
              <a:rPr lang="en-US" b="1" dirty="0">
                <a:solidFill>
                  <a:srgbClr val="0070C0"/>
                </a:solidFill>
              </a:rPr>
              <a:t>Cdc.gov/</a:t>
            </a:r>
            <a:r>
              <a:rPr lang="en-US" b="1" dirty="0" err="1">
                <a:solidFill>
                  <a:srgbClr val="0070C0"/>
                </a:solidFill>
              </a:rPr>
              <a:t>labstandards</a:t>
            </a:r>
            <a:endParaRPr lang="en-US" b="1" dirty="0">
              <a:solidFill>
                <a:srgbClr val="0070C0"/>
              </a:solidFill>
            </a:endParaRPr>
          </a:p>
          <a:p>
            <a:endParaRPr lang="en-US" sz="1800" dirty="0"/>
          </a:p>
        </p:txBody>
      </p:sp>
      <p:pic>
        <p:nvPicPr>
          <p:cNvPr id="6" name="Content Placeholder 5" descr="A person sitting at a table with wine glasses&#10;&#10;Description automatically generated">
            <a:extLst>
              <a:ext uri="{FF2B5EF4-FFF2-40B4-BE49-F238E27FC236}">
                <a16:creationId xmlns:a16="http://schemas.microsoft.com/office/drawing/2014/main" id="{556AAAB5-80A4-49DE-8F0A-ED07B6192CBE}"/>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6486" r="-1" b="-1"/>
          <a:stretch/>
        </p:blipFill>
        <p:spPr>
          <a:xfrm>
            <a:off x="4639056" y="10"/>
            <a:ext cx="7552944" cy="6857990"/>
          </a:xfrm>
          <a:prstGeom prst="rect">
            <a:avLst/>
          </a:prstGeom>
          <a:effectLst/>
        </p:spPr>
      </p:pic>
    </p:spTree>
    <p:extLst>
      <p:ext uri="{BB962C8B-B14F-4D97-AF65-F5344CB8AC3E}">
        <p14:creationId xmlns:p14="http://schemas.microsoft.com/office/powerpoint/2010/main" val="19775683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1199</Words>
  <Application>Microsoft Office PowerPoint</Application>
  <PresentationFormat>Widescreen</PresentationFormat>
  <Paragraphs>94</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Office Theme</vt:lpstr>
      <vt:lpstr>PowerPoint Presentation</vt:lpstr>
      <vt:lpstr>Physician Perspective: </vt:lpstr>
      <vt:lpstr>Hormones &amp; Your Health</vt:lpstr>
      <vt:lpstr>Doctors rely on hormone tests when they need to measure a patient’s hormone levels to diagnose and treat a broad range of serious health conditions</vt:lpstr>
      <vt:lpstr>Common Lab Tests</vt:lpstr>
      <vt:lpstr>Accurate hormone tests are critical for patient care and to conduct clinical research effectively </vt:lpstr>
      <vt:lpstr>Effective, evidence-based patient care and public health require laboratory measurements that are accurate and harmonized</vt:lpstr>
      <vt:lpstr>Who benefits from hormone test standardization? Doctors, public health officials, researchers, and patients</vt:lpstr>
      <vt:lpstr>Clinical standardization programs improve the diagnosis, treatment, and prevention of diseases through accurate and reliable laboratory testing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Health &amp; The Importance of Accurate Hormone Tests</dc:title>
  <dc:creator>Becker, Mila</dc:creator>
  <cp:lastModifiedBy>Becker, Mila</cp:lastModifiedBy>
  <cp:revision>6</cp:revision>
  <cp:lastPrinted>2019-03-10T22:19:05Z</cp:lastPrinted>
  <dcterms:created xsi:type="dcterms:W3CDTF">2019-03-10T21:48:53Z</dcterms:created>
  <dcterms:modified xsi:type="dcterms:W3CDTF">2019-03-14T15:13:52Z</dcterms:modified>
</cp:coreProperties>
</file>