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8"/>
  </p:notesMasterIdLst>
  <p:sldIdLst>
    <p:sldId id="259" r:id="rId2"/>
    <p:sldId id="346" r:id="rId3"/>
    <p:sldId id="323" r:id="rId4"/>
    <p:sldId id="344" r:id="rId5"/>
    <p:sldId id="331" r:id="rId6"/>
    <p:sldId id="332" r:id="rId7"/>
    <p:sldId id="341" r:id="rId8"/>
    <p:sldId id="333" r:id="rId9"/>
    <p:sldId id="336" r:id="rId10"/>
    <p:sldId id="338" r:id="rId11"/>
    <p:sldId id="342" r:id="rId12"/>
    <p:sldId id="339" r:id="rId13"/>
    <p:sldId id="345" r:id="rId14"/>
    <p:sldId id="348" r:id="rId15"/>
    <p:sldId id="347" r:id="rId16"/>
    <p:sldId id="265" r:id="rId17"/>
  </p:sldIdLst>
  <p:sldSz cx="9144000" cy="5143500" type="screen16x9"/>
  <p:notesSz cx="7315200" cy="9601200"/>
  <p:embeddedFontLst>
    <p:embeddedFont>
      <p:font typeface="Calibri" panose="020F0502020204030204" pitchFamily="34" charset="0"/>
      <p:regular r:id="rId19"/>
      <p:bold r:id="rId20"/>
      <p:italic r:id="rId21"/>
      <p:boldItalic r:id="rId22"/>
    </p:embeddedFont>
    <p:embeddedFont>
      <p:font typeface="Myriad Web Pro" panose="020B0604020202020204" charset="0"/>
      <p:regular r:id="rId23"/>
      <p:bold r:id="rId24"/>
      <p:italic r:id="rId2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11A83"/>
    <a:srgbClr val="06225A"/>
    <a:srgbClr val="F2F2F2"/>
    <a:srgbClr val="3B5484"/>
    <a:srgbClr val="354E80"/>
    <a:srgbClr val="566B94"/>
    <a:srgbClr val="008265"/>
    <a:srgbClr val="76AE99"/>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6" autoAdjust="0"/>
    <p:restoredTop sz="85669" autoAdjust="0"/>
  </p:normalViewPr>
  <p:slideViewPr>
    <p:cSldViewPr snapToGrid="0">
      <p:cViewPr varScale="1">
        <p:scale>
          <a:sx n="143" d="100"/>
          <a:sy n="143" d="100"/>
        </p:scale>
        <p:origin x="354"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443601501730725"/>
          <c:y val="4.8788733260086203E-2"/>
          <c:w val="0.83632991492806119"/>
          <c:h val="0.79879321516471635"/>
        </c:manualLayout>
      </c:layout>
      <c:barChart>
        <c:barDir val="col"/>
        <c:grouping val="clustered"/>
        <c:varyColors val="0"/>
        <c:ser>
          <c:idx val="1"/>
          <c:order val="0"/>
          <c:tx>
            <c:strRef>
              <c:f>Sheet1!$CG$40</c:f>
              <c:strCache>
                <c:ptCount val="1"/>
                <c:pt idx="0">
                  <c:v>CDC Standardized</c:v>
                </c:pt>
              </c:strCache>
            </c:strRef>
          </c:tx>
          <c:spPr>
            <a:solidFill>
              <a:schemeClr val="accent3">
                <a:lumMod val="60000"/>
                <a:lumOff val="40000"/>
              </a:schemeClr>
            </a:solidFill>
            <a:ln>
              <a:noFill/>
            </a:ln>
            <a:effectLst/>
          </c:spPr>
          <c:invertIfNegative val="0"/>
          <c:cat>
            <c:numRef>
              <c:f>Sheet1!$CE$42</c:f>
              <c:numCache>
                <c:formatCode>General</c:formatCode>
                <c:ptCount val="1"/>
                <c:pt idx="0">
                  <c:v>2017</c:v>
                </c:pt>
              </c:numCache>
            </c:numRef>
          </c:cat>
          <c:val>
            <c:numRef>
              <c:f>Sheet1!$CG$42</c:f>
              <c:numCache>
                <c:formatCode>General</c:formatCode>
                <c:ptCount val="1"/>
                <c:pt idx="0">
                  <c:v>9.4620434997985772</c:v>
                </c:pt>
              </c:numCache>
            </c:numRef>
          </c:val>
          <c:extLst>
            <c:ext xmlns:c16="http://schemas.microsoft.com/office/drawing/2014/chart" uri="{C3380CC4-5D6E-409C-BE32-E72D297353CC}">
              <c16:uniqueId val="{00000000-2E16-4E70-BB96-2875E3A4163C}"/>
            </c:ext>
          </c:extLst>
        </c:ser>
        <c:ser>
          <c:idx val="2"/>
          <c:order val="1"/>
          <c:tx>
            <c:strRef>
              <c:f>Sheet1!$CH$40</c:f>
              <c:strCache>
                <c:ptCount val="1"/>
                <c:pt idx="0">
                  <c:v>NOT CDC Standardized</c:v>
                </c:pt>
              </c:strCache>
            </c:strRef>
          </c:tx>
          <c:spPr>
            <a:solidFill>
              <a:schemeClr val="accent1">
                <a:tint val="65000"/>
              </a:schemeClr>
            </a:solidFill>
            <a:ln>
              <a:noFill/>
            </a:ln>
            <a:effectLst/>
          </c:spPr>
          <c:invertIfNegative val="0"/>
          <c:cat>
            <c:numRef>
              <c:f>Sheet1!$CE$42</c:f>
              <c:numCache>
                <c:formatCode>General</c:formatCode>
                <c:ptCount val="1"/>
                <c:pt idx="0">
                  <c:v>2017</c:v>
                </c:pt>
              </c:numCache>
            </c:numRef>
          </c:cat>
          <c:val>
            <c:numRef>
              <c:f>Sheet1!$CH$42</c:f>
              <c:numCache>
                <c:formatCode>General</c:formatCode>
                <c:ptCount val="1"/>
                <c:pt idx="0">
                  <c:v>18.290961320930233</c:v>
                </c:pt>
              </c:numCache>
            </c:numRef>
          </c:val>
          <c:extLst>
            <c:ext xmlns:c16="http://schemas.microsoft.com/office/drawing/2014/chart" uri="{C3380CC4-5D6E-409C-BE32-E72D297353CC}">
              <c16:uniqueId val="{00000001-2E16-4E70-BB96-2875E3A4163C}"/>
            </c:ext>
          </c:extLst>
        </c:ser>
        <c:dLbls>
          <c:showLegendKey val="0"/>
          <c:showVal val="0"/>
          <c:showCatName val="0"/>
          <c:showSerName val="0"/>
          <c:showPercent val="0"/>
          <c:showBubbleSize val="0"/>
        </c:dLbls>
        <c:gapWidth val="219"/>
        <c:overlap val="-27"/>
        <c:axId val="447188056"/>
        <c:axId val="447187728"/>
      </c:barChart>
      <c:catAx>
        <c:axId val="447188056"/>
        <c:scaling>
          <c:orientation val="minMax"/>
        </c:scaling>
        <c:delete val="0"/>
        <c:axPos val="b"/>
        <c:numFmt formatCode="General" sourceLinked="1"/>
        <c:majorTickMark val="none"/>
        <c:minorTickMark val="none"/>
        <c:tickLblPos val="none"/>
        <c:spPr>
          <a:solidFill>
            <a:srgbClr val="000000"/>
          </a:solidFill>
          <a:ln w="9525" cap="flat" cmpd="sng" algn="ctr">
            <a:solidFill>
              <a:srgbClr val="000000"/>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crossAx val="447187728"/>
        <c:crosses val="autoZero"/>
        <c:auto val="1"/>
        <c:lblAlgn val="ctr"/>
        <c:lblOffset val="100"/>
        <c:noMultiLvlLbl val="0"/>
      </c:catAx>
      <c:valAx>
        <c:axId val="447187728"/>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accent6"/>
                    </a:solidFill>
                    <a:latin typeface="+mn-lt"/>
                    <a:ea typeface="+mn-ea"/>
                    <a:cs typeface="+mn-cs"/>
                  </a:defRPr>
                </a:pPr>
                <a:r>
                  <a:rPr lang="en-US" sz="1100" dirty="0">
                    <a:solidFill>
                      <a:schemeClr val="accent6"/>
                    </a:solidFill>
                  </a:rPr>
                  <a:t>Inaccuracy</a:t>
                </a:r>
                <a:r>
                  <a:rPr lang="en-US" sz="1100" baseline="0" dirty="0">
                    <a:solidFill>
                      <a:schemeClr val="accent6"/>
                    </a:solidFill>
                  </a:rPr>
                  <a:t> (%)</a:t>
                </a:r>
                <a:endParaRPr lang="en-US" sz="1100" dirty="0">
                  <a:solidFill>
                    <a:schemeClr val="accent6"/>
                  </a:solidFill>
                </a:endParaRPr>
              </a:p>
            </c:rich>
          </c:tx>
          <c:layout>
            <c:manualLayout>
              <c:xMode val="edge"/>
              <c:yMode val="edge"/>
              <c:x val="2.5005715792336188E-2"/>
              <c:y val="0.2806981955260363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accent6"/>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50" b="0" i="0" u="none" strike="noStrike" kern="1200" baseline="0">
                <a:solidFill>
                  <a:schemeClr val="accent6"/>
                </a:solidFill>
                <a:latin typeface="+mn-lt"/>
                <a:ea typeface="+mn-ea"/>
                <a:cs typeface="+mn-cs"/>
              </a:defRPr>
            </a:pPr>
            <a:endParaRPr lang="en-US"/>
          </a:p>
        </c:txPr>
        <c:crossAx val="447188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3/14/2019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accurate measurement results stimulates innovation</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595429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CDC’s programs are unique and supported by professional organizations such as AACC and ES,</a:t>
            </a:r>
            <a:r>
              <a:rPr lang="en-US" baseline="0" dirty="0"/>
              <a:t> </a:t>
            </a:r>
            <a:r>
              <a:rPr lang="en-US" baseline="0"/>
              <a:t>the private </a:t>
            </a:r>
            <a:r>
              <a:rPr lang="en-US" baseline="0" dirty="0"/>
              <a:t>sector, and other agencies such as FDA.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82508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has unique laboratory methods optimized for high accuracy and</a:t>
            </a:r>
            <a:r>
              <a:rPr lang="en-US" baseline="0" dirty="0"/>
              <a:t> </a:t>
            </a:r>
            <a:r>
              <a:rPr lang="en-US" baseline="0" dirty="0" err="1"/>
              <a:t>preicsion</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13701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spent $666 M in 2014 on these tests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691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Programs lead to accurate</a:t>
            </a:r>
            <a:r>
              <a:rPr lang="en-US" baseline="0" dirty="0"/>
              <a:t> measurements in patient care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46404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CDc</a:t>
            </a:r>
            <a:r>
              <a:rPr lang="en-US" baseline="0" dirty="0"/>
              <a:t> standardized tests are better than non standardized tests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423510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Manufacturers</a:t>
            </a:r>
            <a:r>
              <a:rPr lang="en-US" baseline="0" dirty="0"/>
              <a:t> that are standardized perform better in patient care</a:t>
            </a:r>
          </a:p>
          <a:p>
            <a:r>
              <a:rPr lang="en-US" baseline="0" dirty="0"/>
              <a:t>We currently have accurate and less accurate assays used in patient care.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79188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longer participants participate the better they get</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64958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patien</a:t>
            </a:r>
            <a:r>
              <a:rPr lang="en-US" baseline="0" dirty="0"/>
              <a:t>t tests need to be standardized but also reference ranges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94180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reference ranges exist, but are needed especially for postmenopausal women</a:t>
            </a:r>
          </a:p>
          <a:p>
            <a:r>
              <a:rPr lang="en-US" dirty="0"/>
              <a:t>Situation is even worse in children. We need better pediatric reference ranges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209040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NCEH-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005DAA"/>
                </a:solidFill>
                <a:effectLst/>
                <a:latin typeface="Calibri" pitchFamily="34" charset="0"/>
              </a:defRPr>
            </a:lvl1pPr>
          </a:lstStyle>
          <a:p>
            <a:endParaRPr lang="en-US" dirty="0"/>
          </a:p>
        </p:txBody>
      </p:sp>
      <p:sp>
        <p:nvSpPr>
          <p:cNvPr id="10"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005DA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3" name="Text Placeholder 8"/>
          <p:cNvSpPr>
            <a:spLocks noGrp="1"/>
          </p:cNvSpPr>
          <p:nvPr>
            <p:ph type="body" sz="quarter" idx="10"/>
          </p:nvPr>
        </p:nvSpPr>
        <p:spPr>
          <a:xfrm>
            <a:off x="3922776" y="2468880"/>
            <a:ext cx="5084064" cy="971550"/>
          </a:xfrm>
          <a:prstGeom prst="rect">
            <a:avLst/>
          </a:prstGeom>
        </p:spPr>
        <p:txBody>
          <a:bodyPr/>
          <a:lstStyle>
            <a:lvl1pPr marL="0" indent="0" algn="l">
              <a:lnSpc>
                <a:spcPct val="100000"/>
              </a:lnSpc>
              <a:buNone/>
              <a:defRPr sz="2000"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43400" y="4431603"/>
            <a:ext cx="6550591" cy="584775"/>
          </a:xfrm>
          <a:prstGeom prst="rect">
            <a:avLst/>
          </a:prstGeom>
          <a:noFill/>
        </p:spPr>
        <p:txBody>
          <a:bodyPr wrap="square" rtlCol="0">
            <a:spAutoFit/>
          </a:bodyPr>
          <a:lstStyle/>
          <a:p>
            <a:r>
              <a:rPr lang="en-US" sz="1600" b="1" dirty="0">
                <a:solidFill>
                  <a:schemeClr val="bg2"/>
                </a:solidFill>
                <a:latin typeface="Calibri" panose="020F0502020204030204" pitchFamily="34" charset="0"/>
              </a:rPr>
              <a:t>National Center for Environmental Health</a:t>
            </a:r>
          </a:p>
          <a:p>
            <a:r>
              <a:rPr lang="en-US" sz="1600" b="1" dirty="0">
                <a:solidFill>
                  <a:schemeClr val="bg2"/>
                </a:solidFill>
                <a:latin typeface="Calibri" panose="020F0502020204030204" pitchFamily="34" charset="0"/>
              </a:rPr>
              <a:t>Agency</a:t>
            </a:r>
            <a:r>
              <a:rPr lang="en-US" sz="1600" b="1" baseline="0" dirty="0">
                <a:solidFill>
                  <a:schemeClr val="bg2"/>
                </a:solidFill>
                <a:latin typeface="Calibri" panose="020F0502020204030204" pitchFamily="34" charset="0"/>
              </a:rPr>
              <a:t> for Toxic Substances and Disease Registry</a:t>
            </a:r>
            <a:endParaRPr lang="en-US" sz="1600" b="1" dirty="0">
              <a:solidFill>
                <a:schemeClr val="bg2"/>
              </a:solidFill>
              <a:latin typeface="Calibri" panose="020F0502020204030204" pitchFamily="34" charset="0"/>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21520838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2">
    <p:bg>
      <p:bgPr>
        <a:solidFill>
          <a:srgbClr val="005DAA">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350323"/>
            <a:ext cx="8294913" cy="871538"/>
          </a:xfrm>
          <a:prstGeom prst="rect">
            <a:avLst/>
          </a:prstGeom>
        </p:spPr>
        <p:txBody>
          <a:bodyPr anchor="b"/>
          <a:lstStyle>
            <a:lvl1pPr algn="l">
              <a:defRPr sz="3200" b="1" cap="all" baseline="0">
                <a:solidFill>
                  <a:schemeClr val="bg2"/>
                </a:solidFill>
                <a:effectLst/>
                <a:latin typeface="Calibri" pitchFamily="34" charset="0"/>
              </a:defRPr>
            </a:lvl1pPr>
          </a:lstStyle>
          <a:p>
            <a:r>
              <a:rPr lang="en-US" dirty="0"/>
              <a:t>Click to add title</a:t>
            </a:r>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2200"/>
              </a:lnSpc>
              <a:buNone/>
              <a:defRPr sz="24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_1">
    <p:spTree>
      <p:nvGrpSpPr>
        <p:cNvPr id="1" name=""/>
        <p:cNvGrpSpPr/>
        <p:nvPr/>
      </p:nvGrpSpPr>
      <p:grpSpPr>
        <a:xfrm>
          <a:off x="0" y="0"/>
          <a:ext cx="0" cy="0"/>
          <a:chOff x="0" y="0"/>
          <a:chExt cx="0" cy="0"/>
        </a:xfrm>
      </p:grpSpPr>
      <p:grpSp>
        <p:nvGrpSpPr>
          <p:cNvPr id="7" name="Group 6"/>
          <p:cNvGrpSpPr/>
          <p:nvPr userDrawn="1"/>
        </p:nvGrpSpPr>
        <p:grpSpPr>
          <a:xfrm>
            <a:off x="-6797" y="5107771"/>
            <a:ext cx="9151374" cy="0"/>
            <a:chOff x="-6797" y="5107771"/>
            <a:chExt cx="9151374" cy="0"/>
          </a:xfrm>
        </p:grpSpPr>
        <p:cxnSp>
          <p:nvCxnSpPr>
            <p:cNvPr id="8" name="Straight Connector 7"/>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_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2884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_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294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_NCEH-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27218" y="3387249"/>
            <a:ext cx="6639341" cy="1323439"/>
          </a:xfrm>
          <a:prstGeom prst="rect">
            <a:avLst/>
          </a:prstGeom>
          <a:noFill/>
        </p:spPr>
        <p:txBody>
          <a:bodyPr wrap="square" rtlCol="0">
            <a:spAutoFit/>
          </a:bodyPr>
          <a:lstStyle/>
          <a:p>
            <a:r>
              <a:rPr lang="en-US" sz="1200" dirty="0">
                <a:solidFill>
                  <a:schemeClr val="bg2"/>
                </a:solidFill>
                <a:latin typeface="Calibri" panose="020F0502020204030204" pitchFamily="34" charset="0"/>
              </a:rPr>
              <a:t>For more information, contact NCEH/ATSDR</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1-800-CDC-INFO (232-4636)</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TTY:  1-888-232-6348           www.atsdr.cdc.gov          www.cdc.gov</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Follow us on Twitter   @</a:t>
            </a:r>
            <a:r>
              <a:rPr lang="en-US" sz="1200" dirty="0" err="1">
                <a:solidFill>
                  <a:schemeClr val="bg2"/>
                </a:solidFill>
                <a:latin typeface="Calibri" panose="020F0502020204030204" pitchFamily="34" charset="0"/>
              </a:rPr>
              <a:t>CDCEnvironment</a:t>
            </a:r>
            <a:br>
              <a:rPr lang="en-US" sz="1200" dirty="0">
                <a:solidFill>
                  <a:schemeClr val="bg2"/>
                </a:solidFill>
                <a:latin typeface="Calibri" panose="020F0502020204030204" pitchFamily="34" charset="0"/>
              </a:rPr>
            </a:br>
            <a:br>
              <a:rPr lang="en-US" sz="1200" dirty="0">
                <a:solidFill>
                  <a:schemeClr val="bg2"/>
                </a:solidFill>
                <a:latin typeface="Calibri" panose="020F0502020204030204" pitchFamily="34" charset="0"/>
              </a:rPr>
            </a:br>
            <a:r>
              <a:rPr lang="en-US" sz="1000" dirty="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9"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005DAA"/>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14346583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_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25631" y="3387279"/>
            <a:ext cx="6639341" cy="1569660"/>
          </a:xfrm>
          <a:prstGeom prst="rect">
            <a:avLst/>
          </a:prstGeom>
          <a:noFill/>
        </p:spPr>
        <p:txBody>
          <a:bodyPr wrap="square" rtlCol="0">
            <a:spAutoFit/>
          </a:bodyPr>
          <a:lstStyle/>
          <a:p>
            <a:r>
              <a:rPr lang="en-US" sz="1200" dirty="0">
                <a:solidFill>
                  <a:schemeClr val="bg2"/>
                </a:solidFill>
                <a:latin typeface="Calibri" panose="020F0502020204030204" pitchFamily="34" charset="0"/>
              </a:rPr>
              <a:t>For more information, contact ATSDR</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1-800-CDC-INFO (232-4636)</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TTY:  1-888-232-6348           www.atsdr.cdc.gov</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Follow us on Twitter   @</a:t>
            </a:r>
            <a:r>
              <a:rPr lang="en-US" sz="1200" dirty="0" err="1">
                <a:solidFill>
                  <a:schemeClr val="bg2"/>
                </a:solidFill>
                <a:latin typeface="Calibri" panose="020F0502020204030204" pitchFamily="34" charset="0"/>
              </a:rPr>
              <a:t>CDCEnvironment</a:t>
            </a:r>
            <a:br>
              <a:rPr lang="en-US" sz="1200" dirty="0">
                <a:solidFill>
                  <a:schemeClr val="bg2"/>
                </a:solidFill>
                <a:latin typeface="Calibri" panose="020F0502020204030204" pitchFamily="34" charset="0"/>
              </a:rPr>
            </a:b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76AE99"/>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11754605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_NCEH">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27218" y="3387249"/>
            <a:ext cx="6639341" cy="1384995"/>
          </a:xfrm>
          <a:prstGeom prst="rect">
            <a:avLst/>
          </a:prstGeom>
          <a:noFill/>
        </p:spPr>
        <p:txBody>
          <a:bodyPr wrap="square" rtlCol="0">
            <a:spAutoFit/>
          </a:bodyPr>
          <a:lstStyle/>
          <a:p>
            <a:r>
              <a:rPr lang="en-US" sz="1200" dirty="0">
                <a:solidFill>
                  <a:schemeClr val="bg2"/>
                </a:solidFill>
                <a:latin typeface="Calibri" panose="020F0502020204030204" pitchFamily="34" charset="0"/>
              </a:rPr>
              <a:t>For more information, contact NCEH</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1-800-CDC-INFO (232-4636)</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TTY:  1-888-232-6348           www.cdc.gov</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Follow us on Twitter   @</a:t>
            </a:r>
            <a:r>
              <a:rPr lang="en-US" sz="1200" dirty="0" err="1">
                <a:solidFill>
                  <a:schemeClr val="bg2"/>
                </a:solidFill>
                <a:latin typeface="Calibri" panose="020F0502020204030204" pitchFamily="34" charset="0"/>
              </a:rPr>
              <a:t>CDCEnvironment</a:t>
            </a:r>
            <a:br>
              <a:rPr lang="en-US" sz="1200" dirty="0">
                <a:solidFill>
                  <a:schemeClr val="bg2"/>
                </a:solidFill>
                <a:latin typeface="Calibri" panose="020F0502020204030204" pitchFamily="34" charset="0"/>
              </a:rPr>
            </a:b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008265"/>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text</a:t>
            </a:r>
          </a:p>
        </p:txBody>
      </p:sp>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76AE9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3922776" y="2468880"/>
            <a:ext cx="5084064" cy="969264"/>
          </a:xfrm>
          <a:prstGeom prst="rect">
            <a:avLst/>
          </a:prstGeom>
        </p:spPr>
        <p:txBody>
          <a:bodyPr/>
          <a:lstStyle>
            <a:lvl1pPr marL="0" indent="0" algn="l">
              <a:lnSpc>
                <a:spcPct val="100000"/>
              </a:lnSpc>
              <a:buNone/>
              <a:defRPr sz="20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164460" y="4545899"/>
            <a:ext cx="6629532" cy="338554"/>
          </a:xfrm>
          <a:prstGeom prst="rect">
            <a:avLst/>
          </a:prstGeom>
          <a:noFill/>
        </p:spPr>
        <p:txBody>
          <a:bodyPr wrap="square" rtlCol="0">
            <a:spAutoFit/>
          </a:bodyPr>
          <a:lstStyle/>
          <a:p>
            <a:r>
              <a:rPr lang="en-US" sz="1600" b="1" dirty="0">
                <a:solidFill>
                  <a:schemeClr val="bg2"/>
                </a:solidFill>
                <a:latin typeface="Calibri" panose="020F0502020204030204" pitchFamily="34" charset="0"/>
              </a:rPr>
              <a:t>Agency</a:t>
            </a:r>
            <a:r>
              <a:rPr lang="en-US" sz="1600" b="1" baseline="0" dirty="0">
                <a:solidFill>
                  <a:schemeClr val="bg2"/>
                </a:solidFill>
                <a:latin typeface="Calibri" panose="020F0502020204030204" pitchFamily="34" charset="0"/>
              </a:rPr>
              <a:t> for Toxic Substances and Disease Registry</a:t>
            </a:r>
            <a:endParaRPr lang="en-US" sz="1600" b="1" dirty="0">
              <a:solidFill>
                <a:schemeClr val="bg2"/>
              </a:solidFill>
              <a:latin typeface="Calibri" panose="020F0502020204030204"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13608484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008265"/>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3922776" y="2468880"/>
            <a:ext cx="5084064" cy="971550"/>
          </a:xfrm>
          <a:prstGeom prst="rect">
            <a:avLst/>
          </a:prstGeom>
        </p:spPr>
        <p:txBody>
          <a:bodyPr/>
          <a:lstStyle>
            <a:lvl1pPr marL="0" indent="0" algn="l">
              <a:lnSpc>
                <a:spcPct val="100000"/>
              </a:lnSpc>
              <a:buNone/>
              <a:defRPr sz="2000"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10508" y="4544568"/>
            <a:ext cx="6583483" cy="338554"/>
          </a:xfrm>
          <a:prstGeom prst="rect">
            <a:avLst/>
          </a:prstGeom>
          <a:noFill/>
        </p:spPr>
        <p:txBody>
          <a:bodyPr wrap="square" rtlCol="0">
            <a:spAutoFit/>
          </a:bodyPr>
          <a:lstStyle/>
          <a:p>
            <a:r>
              <a:rPr lang="en-US" sz="1600" b="1" dirty="0">
                <a:solidFill>
                  <a:schemeClr val="bg2"/>
                </a:solidFill>
                <a:latin typeface="Calibri" panose="020F0502020204030204" pitchFamily="34" charset="0"/>
              </a:rPr>
              <a:t>National Center for Environmental Health</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20186678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NCEH-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005DAA"/>
                </a:solidFill>
                <a:effectLst/>
                <a:latin typeface="Calibri" pitchFamily="34" charset="0"/>
              </a:defRPr>
            </a:lvl1pPr>
          </a:lstStyle>
          <a:p>
            <a:endParaRPr lang="en-US" dirty="0"/>
          </a:p>
        </p:txBody>
      </p:sp>
      <p:sp>
        <p:nvSpPr>
          <p:cNvPr id="10"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005DA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3"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17088" y="4339603"/>
            <a:ext cx="6576904" cy="830997"/>
          </a:xfrm>
          <a:prstGeom prst="rect">
            <a:avLst/>
          </a:prstGeom>
          <a:noFill/>
        </p:spPr>
        <p:txBody>
          <a:bodyPr wrap="square" rtlCol="0">
            <a:spAutoFit/>
          </a:bodyPr>
          <a:lstStyle/>
          <a:p>
            <a:r>
              <a:rPr lang="en-US" sz="1600" b="1" dirty="0">
                <a:solidFill>
                  <a:schemeClr val="bg2"/>
                </a:solidFill>
                <a:latin typeface="Calibri" panose="020F0502020204030204" pitchFamily="34" charset="0"/>
              </a:rPr>
              <a:t>National Center for Environmental Health</a:t>
            </a:r>
          </a:p>
          <a:p>
            <a:r>
              <a:rPr lang="en-US" sz="1600" b="1" dirty="0">
                <a:solidFill>
                  <a:schemeClr val="bg2"/>
                </a:solidFill>
                <a:latin typeface="Calibri" panose="020F0502020204030204" pitchFamily="34" charset="0"/>
              </a:rPr>
              <a:t>Agency</a:t>
            </a:r>
            <a:r>
              <a:rPr lang="en-US" sz="1600" b="1" baseline="0" dirty="0">
                <a:solidFill>
                  <a:schemeClr val="bg2"/>
                </a:solidFill>
                <a:latin typeface="Calibri" panose="020F0502020204030204" pitchFamily="34" charset="0"/>
              </a:rPr>
              <a:t> for Toxic Substances and Disease Registry</a:t>
            </a:r>
          </a:p>
          <a:p>
            <a:r>
              <a:rPr lang="en-US" sz="1600" b="1" baseline="0" dirty="0">
                <a:solidFill>
                  <a:schemeClr val="bg2"/>
                </a:solidFill>
                <a:latin typeface="Calibri" panose="020F0502020204030204" pitchFamily="34" charset="0"/>
              </a:rPr>
              <a:t>Division of Laboratory Sciences</a:t>
            </a:r>
            <a:endParaRPr lang="en-US" sz="1600" b="1" dirty="0">
              <a:solidFill>
                <a:schemeClr val="bg2"/>
              </a:solidFill>
              <a:latin typeface="Calibri" panose="020F0502020204030204" pitchFamily="34" charset="0"/>
            </a:endParaRPr>
          </a:p>
        </p:txBody>
      </p:sp>
    </p:spTree>
    <p:extLst>
      <p:ext uri="{BB962C8B-B14F-4D97-AF65-F5344CB8AC3E}">
        <p14:creationId xmlns:p14="http://schemas.microsoft.com/office/powerpoint/2010/main" val="8989796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76AE9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60604" y="4552477"/>
            <a:ext cx="6793992" cy="338554"/>
          </a:xfrm>
          <a:prstGeom prst="rect">
            <a:avLst/>
          </a:prstGeom>
          <a:noFill/>
        </p:spPr>
        <p:txBody>
          <a:bodyPr wrap="square" rtlCol="0">
            <a:spAutoFit/>
          </a:bodyPr>
          <a:lstStyle/>
          <a:p>
            <a:r>
              <a:rPr lang="en-US" sz="1600" b="1" dirty="0">
                <a:solidFill>
                  <a:schemeClr val="bg2"/>
                </a:solidFill>
                <a:latin typeface="Calibri" panose="020F0502020204030204" pitchFamily="34" charset="0"/>
              </a:rPr>
              <a:t>Agency</a:t>
            </a:r>
            <a:r>
              <a:rPr lang="en-US" sz="1600" b="1" baseline="0" dirty="0">
                <a:solidFill>
                  <a:schemeClr val="bg2"/>
                </a:solidFill>
                <a:latin typeface="Calibri" panose="020F0502020204030204" pitchFamily="34" charset="0"/>
              </a:rPr>
              <a:t> for Toxic Substances and Disease Registry</a:t>
            </a:r>
            <a:endParaRPr lang="en-US" sz="1600" b="1" dirty="0">
              <a:solidFill>
                <a:schemeClr val="bg2"/>
              </a:solidFill>
              <a:latin typeface="Calibri" panose="020F0502020204030204" pitchFamily="34" charset="0"/>
            </a:endParaRPr>
          </a:p>
        </p:txBody>
      </p:sp>
    </p:spTree>
    <p:extLst>
      <p:ext uri="{BB962C8B-B14F-4D97-AF65-F5344CB8AC3E}">
        <p14:creationId xmlns:p14="http://schemas.microsoft.com/office/powerpoint/2010/main" val="8674278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NCEH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008265"/>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49980" y="4544568"/>
            <a:ext cx="6544012" cy="338554"/>
          </a:xfrm>
          <a:prstGeom prst="rect">
            <a:avLst/>
          </a:prstGeom>
          <a:noFill/>
        </p:spPr>
        <p:txBody>
          <a:bodyPr wrap="square" rtlCol="0">
            <a:spAutoFit/>
          </a:bodyPr>
          <a:lstStyle/>
          <a:p>
            <a:r>
              <a:rPr lang="en-US" sz="1600" b="1" dirty="0">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38213238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8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marL="971550" indent="0">
              <a:buClr>
                <a:srgbClr val="008265"/>
              </a:buClr>
              <a:buSzPct val="75000"/>
              <a:buFont typeface="Wingdings" panose="05000000000000000000" pitchFamily="2" charset="2"/>
              <a:buNone/>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1"/>
            <a:endParaRPr lang="en-US" dirty="0"/>
          </a:p>
          <a:p>
            <a:pPr lvl="1"/>
            <a:endParaRPr lang="en-US" dirty="0"/>
          </a:p>
          <a:p>
            <a:pPr lvl="1"/>
            <a:endParaRPr lang="en-US" dirty="0"/>
          </a:p>
        </p:txBody>
      </p:sp>
      <p:grpSp>
        <p:nvGrpSpPr>
          <p:cNvPr id="13" name="Group 12"/>
          <p:cNvGrpSpPr/>
          <p:nvPr userDrawn="1"/>
        </p:nvGrpSpPr>
        <p:grpSpPr>
          <a:xfrm>
            <a:off x="-6797" y="5107771"/>
            <a:ext cx="9151374"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y-Sid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8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marL="914400" indent="0">
              <a:buClr>
                <a:srgbClr val="008265"/>
              </a:buClr>
              <a:buSzPct val="75000"/>
              <a:buFont typeface="Arial" pitchFamily="34" charset="0"/>
              <a:buNone/>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a:buClr>
                <a:srgbClr val="008265"/>
              </a:buClr>
              <a:buSzPct val="75000"/>
              <a:buFont typeface="Arial" pitchFamily="34" charset="0"/>
              <a:buChar char="•"/>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1"/>
            <a:endParaRPr lang="en-US" dirty="0"/>
          </a:p>
          <a:p>
            <a:pPr lvl="1"/>
            <a:endParaRPr lang="en-US" dirty="0"/>
          </a:p>
          <a:p>
            <a:pPr lvl="1"/>
            <a:endParaRPr lang="en-US" dirty="0"/>
          </a:p>
        </p:txBody>
      </p:sp>
      <p:cxnSp>
        <p:nvCxnSpPr>
          <p:cNvPr id="15" name="Straight Connector 14"/>
          <p:cNvCxnSpPr/>
          <p:nvPr/>
        </p:nvCxnSpPr>
        <p:spPr>
          <a:xfrm>
            <a:off x="-6797" y="5111496"/>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40406" y="5111496"/>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35456" y="5111496"/>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32981" y="5111496"/>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37930" y="5111496"/>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0507" y="5111496"/>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1">
    <p:bg>
      <p:bgPr>
        <a:solidFill>
          <a:schemeClr val="bg2">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350323"/>
            <a:ext cx="8294913" cy="871538"/>
          </a:xfrm>
          <a:prstGeom prst="rect">
            <a:avLst/>
          </a:prstGeom>
        </p:spPr>
        <p:txBody>
          <a:bodyPr anchor="b"/>
          <a:lstStyle>
            <a:lvl1pPr algn="l">
              <a:defRPr sz="3200" b="1" cap="all" baseline="0">
                <a:solidFill>
                  <a:srgbClr val="005DAA"/>
                </a:solidFill>
                <a:effectLst/>
                <a:latin typeface="Calibri" pitchFamily="34" charset="0"/>
              </a:defRPr>
            </a:lvl1pPr>
          </a:lstStyle>
          <a:p>
            <a:r>
              <a:rPr lang="en-US" dirty="0"/>
              <a:t>Click to add title</a:t>
            </a:r>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2200"/>
              </a:lnSpc>
              <a:buNone/>
              <a:defRPr sz="2400" baseline="0">
                <a:solidFill>
                  <a:srgbClr val="005DAA"/>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sub-title</a:t>
            </a:r>
          </a:p>
        </p:txBody>
      </p:sp>
      <p:grpSp>
        <p:nvGrpSpPr>
          <p:cNvPr id="4" name="Group 3"/>
          <p:cNvGrpSpPr/>
          <p:nvPr userDrawn="1"/>
        </p:nvGrpSpPr>
        <p:grpSpPr>
          <a:xfrm>
            <a:off x="-6797" y="5107771"/>
            <a:ext cx="9151374" cy="0"/>
            <a:chOff x="-6797" y="5107771"/>
            <a:chExt cx="9151374" cy="0"/>
          </a:xfrm>
        </p:grpSpPr>
        <p:cxnSp>
          <p:nvCxnSpPr>
            <p:cNvPr id="6" name="Straight Connector 5"/>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2334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90500"/>
          </a:xfrm>
          <a:prstGeom prst="rect">
            <a:avLst/>
          </a:pr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C000"/>
              </a:solidFill>
            </a:endParaRPr>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19" r:id="rId4"/>
    <p:sldLayoutId id="2147483818" r:id="rId5"/>
    <p:sldLayoutId id="2147483820" r:id="rId6"/>
    <p:sldLayoutId id="2147483811" r:id="rId7"/>
    <p:sldLayoutId id="2147483815" r:id="rId8"/>
    <p:sldLayoutId id="2147483812" r:id="rId9"/>
    <p:sldLayoutId id="2147483823" r:id="rId10"/>
    <p:sldLayoutId id="2147483810" r:id="rId11"/>
    <p:sldLayoutId id="2147483816" r:id="rId12"/>
    <p:sldLayoutId id="2147483817" r:id="rId13"/>
    <p:sldLayoutId id="2147483759" r:id="rId14"/>
    <p:sldLayoutId id="2147483821" r:id="rId15"/>
    <p:sldLayoutId id="2147483822" r:id="rId1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51353"/>
            <a:ext cx="8229600" cy="1466354"/>
          </a:xfrm>
        </p:spPr>
        <p:txBody>
          <a:bodyPr anchor="ctr"/>
          <a:lstStyle/>
          <a:p>
            <a:r>
              <a:rPr lang="en-US" dirty="0"/>
              <a:t>CDC Clinical Standardization Programs</a:t>
            </a:r>
          </a:p>
        </p:txBody>
      </p:sp>
      <p:sp>
        <p:nvSpPr>
          <p:cNvPr id="7" name="Text Placeholder 6"/>
          <p:cNvSpPr>
            <a:spLocks noGrp="1"/>
          </p:cNvSpPr>
          <p:nvPr>
            <p:ph type="body" sz="quarter" idx="10"/>
          </p:nvPr>
        </p:nvSpPr>
        <p:spPr/>
        <p:txBody>
          <a:bodyPr/>
          <a:lstStyle/>
          <a:p>
            <a:r>
              <a:rPr lang="en-US" dirty="0"/>
              <a:t>Hubert W. Vesper, Ph.D.</a:t>
            </a:r>
          </a:p>
          <a:p>
            <a:r>
              <a:rPr lang="en-US" sz="1400" dirty="0"/>
              <a:t>Director, Clinical Standardization Programs </a:t>
            </a:r>
          </a:p>
          <a:p>
            <a:r>
              <a:rPr lang="en-US" sz="1400" dirty="0"/>
              <a:t>Division of Laboratory Sciences</a:t>
            </a:r>
          </a:p>
          <a:p>
            <a:endParaRPr lang="en-US" dirty="0"/>
          </a:p>
        </p:txBody>
      </p:sp>
    </p:spTree>
    <p:extLst>
      <p:ext uri="{BB962C8B-B14F-4D97-AF65-F5344CB8AC3E}">
        <p14:creationId xmlns:p14="http://schemas.microsoft.com/office/powerpoint/2010/main" val="41598170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 y="330020"/>
            <a:ext cx="8892540" cy="857250"/>
          </a:xfrm>
        </p:spPr>
        <p:txBody>
          <a:bodyPr/>
          <a:lstStyle/>
          <a:p>
            <a:pPr algn="ctr"/>
            <a:r>
              <a:rPr lang="en-US" sz="1900" dirty="0">
                <a:solidFill>
                  <a:srgbClr val="C00000"/>
                </a:solidFill>
              </a:rPr>
              <a:t>Testosterone</a:t>
            </a:r>
            <a:r>
              <a:rPr lang="en-US" sz="1900" dirty="0">
                <a:solidFill>
                  <a:srgbClr val="000000"/>
                </a:solidFill>
              </a:rPr>
              <a:t> tests standardized by CDC showed better accuracy</a:t>
            </a:r>
            <a:br>
              <a:rPr lang="en-US" sz="1900" dirty="0">
                <a:solidFill>
                  <a:srgbClr val="000000"/>
                </a:solidFill>
              </a:rPr>
            </a:br>
            <a:r>
              <a:rPr lang="en-US" sz="1900" dirty="0">
                <a:solidFill>
                  <a:srgbClr val="000000"/>
                </a:solidFill>
              </a:rPr>
              <a:t>than non-standardized tests in 2018</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grpSp>
        <p:nvGrpSpPr>
          <p:cNvPr id="8" name="Group 7"/>
          <p:cNvGrpSpPr/>
          <p:nvPr/>
        </p:nvGrpSpPr>
        <p:grpSpPr>
          <a:xfrm>
            <a:off x="3069914" y="1300489"/>
            <a:ext cx="5456393" cy="3298222"/>
            <a:chOff x="1775790" y="1300490"/>
            <a:chExt cx="5456393" cy="3298222"/>
          </a:xfrm>
        </p:grpSpPr>
        <p:pic>
          <p:nvPicPr>
            <p:cNvPr id="4" name="Picture 3"/>
            <p:cNvPicPr>
              <a:picLocks noChangeAspect="1"/>
            </p:cNvPicPr>
            <p:nvPr/>
          </p:nvPicPr>
          <p:blipFill>
            <a:blip r:embed="rId3"/>
            <a:stretch>
              <a:fillRect/>
            </a:stretch>
          </p:blipFill>
          <p:spPr>
            <a:xfrm>
              <a:off x="1775790" y="1300490"/>
              <a:ext cx="5456393" cy="3298222"/>
            </a:xfrm>
            <a:prstGeom prst="rect">
              <a:avLst/>
            </a:prstGeom>
          </p:spPr>
        </p:pic>
        <p:grpSp>
          <p:nvGrpSpPr>
            <p:cNvPr id="3" name="Group 2"/>
            <p:cNvGrpSpPr/>
            <p:nvPr/>
          </p:nvGrpSpPr>
          <p:grpSpPr>
            <a:xfrm>
              <a:off x="6032691" y="2949601"/>
              <a:ext cx="993157" cy="697250"/>
              <a:chOff x="6032691" y="2949601"/>
              <a:chExt cx="993157" cy="697250"/>
            </a:xfrm>
          </p:grpSpPr>
          <p:sp>
            <p:nvSpPr>
              <p:cNvPr id="6" name="Down Arrow 5"/>
              <p:cNvSpPr/>
              <p:nvPr/>
            </p:nvSpPr>
            <p:spPr>
              <a:xfrm>
                <a:off x="6446143" y="3261442"/>
                <a:ext cx="166254" cy="38540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32691" y="2949601"/>
                <a:ext cx="993157" cy="276999"/>
              </a:xfrm>
              <a:prstGeom prst="rect">
                <a:avLst/>
              </a:prstGeom>
              <a:noFill/>
            </p:spPr>
            <p:txBody>
              <a:bodyPr wrap="none" rtlCol="0">
                <a:spAutoFit/>
              </a:bodyPr>
              <a:lstStyle/>
              <a:p>
                <a:r>
                  <a:rPr lang="en-US" sz="1200" dirty="0">
                    <a:solidFill>
                      <a:srgbClr val="C00000"/>
                    </a:solidFill>
                    <a:latin typeface="Calibri" panose="020F0502020204030204" pitchFamily="34" charset="0"/>
                  </a:rPr>
                  <a:t>Standardized</a:t>
                </a:r>
              </a:p>
            </p:txBody>
          </p:sp>
        </p:gr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6101"/>
          <a:stretch/>
        </p:blipFill>
        <p:spPr>
          <a:xfrm flipH="1">
            <a:off x="373380" y="1806958"/>
            <a:ext cx="2194560" cy="2285283"/>
          </a:xfrm>
          <a:prstGeom prst="rect">
            <a:avLst/>
          </a:prstGeom>
        </p:spPr>
      </p:pic>
    </p:spTree>
    <p:extLst>
      <p:ext uri="{BB962C8B-B14F-4D97-AF65-F5344CB8AC3E}">
        <p14:creationId xmlns:p14="http://schemas.microsoft.com/office/powerpoint/2010/main" val="27978828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 y="330020"/>
            <a:ext cx="8892540" cy="857250"/>
          </a:xfrm>
        </p:spPr>
        <p:txBody>
          <a:bodyPr/>
          <a:lstStyle/>
          <a:p>
            <a:pPr algn="ctr"/>
            <a:r>
              <a:rPr lang="en-US" sz="1900" dirty="0">
                <a:solidFill>
                  <a:srgbClr val="C00000"/>
                </a:solidFill>
              </a:rPr>
              <a:t>Estradiol</a:t>
            </a:r>
            <a:r>
              <a:rPr lang="en-US" sz="1900" dirty="0">
                <a:solidFill>
                  <a:srgbClr val="000000"/>
                </a:solidFill>
              </a:rPr>
              <a:t> measurements of participants </a:t>
            </a:r>
            <a:br>
              <a:rPr lang="en-US" sz="1900" dirty="0">
                <a:solidFill>
                  <a:srgbClr val="000000"/>
                </a:solidFill>
              </a:rPr>
            </a:br>
            <a:r>
              <a:rPr lang="en-US" sz="1900" dirty="0">
                <a:solidFill>
                  <a:srgbClr val="000000"/>
                </a:solidFill>
              </a:rPr>
              <a:t>in the CDC Hormones Standardization Program improve over time</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grpSp>
        <p:nvGrpSpPr>
          <p:cNvPr id="3" name="Group 2"/>
          <p:cNvGrpSpPr/>
          <p:nvPr/>
        </p:nvGrpSpPr>
        <p:grpSpPr>
          <a:xfrm>
            <a:off x="1508563" y="1619212"/>
            <a:ext cx="4541914" cy="3029975"/>
            <a:chOff x="2567743" y="1559682"/>
            <a:chExt cx="4541914" cy="3029975"/>
          </a:xfrm>
        </p:grpSpPr>
        <p:pic>
          <p:nvPicPr>
            <p:cNvPr id="4" name="Picture 3"/>
            <p:cNvPicPr>
              <a:picLocks noChangeAspect="1"/>
            </p:cNvPicPr>
            <p:nvPr/>
          </p:nvPicPr>
          <p:blipFill>
            <a:blip r:embed="rId3"/>
            <a:stretch>
              <a:fillRect/>
            </a:stretch>
          </p:blipFill>
          <p:spPr>
            <a:xfrm>
              <a:off x="2567743" y="1559682"/>
              <a:ext cx="4541914" cy="3029975"/>
            </a:xfrm>
            <a:prstGeom prst="rect">
              <a:avLst/>
            </a:prstGeom>
          </p:spPr>
        </p:pic>
        <p:sp>
          <p:nvSpPr>
            <p:cNvPr id="7" name="TextBox 6"/>
            <p:cNvSpPr txBox="1"/>
            <p:nvPr/>
          </p:nvSpPr>
          <p:spPr>
            <a:xfrm>
              <a:off x="3253740" y="1828800"/>
              <a:ext cx="534121" cy="246221"/>
            </a:xfrm>
            <a:prstGeom prst="rect">
              <a:avLst/>
            </a:prstGeom>
            <a:noFill/>
          </p:spPr>
          <p:txBody>
            <a:bodyPr wrap="none" rtlCol="0">
              <a:spAutoFit/>
            </a:bodyPr>
            <a:lstStyle/>
            <a:p>
              <a:r>
                <a:rPr lang="en-US" sz="1000" dirty="0">
                  <a:solidFill>
                    <a:schemeClr val="tx2">
                      <a:lumMod val="50000"/>
                    </a:schemeClr>
                  </a:solidFill>
                  <a:latin typeface="Calibri" panose="020F0502020204030204" pitchFamily="34" charset="0"/>
                </a:rPr>
                <a:t>Before</a:t>
              </a:r>
            </a:p>
          </p:txBody>
        </p:sp>
        <p:cxnSp>
          <p:nvCxnSpPr>
            <p:cNvPr id="10" name="Straight Connector 9"/>
            <p:cNvCxnSpPr/>
            <p:nvPr/>
          </p:nvCxnSpPr>
          <p:spPr>
            <a:xfrm>
              <a:off x="4086475" y="1951910"/>
              <a:ext cx="2724568" cy="15240"/>
            </a:xfrm>
            <a:prstGeom prst="line">
              <a:avLst/>
            </a:prstGeom>
            <a:ln>
              <a:headEnd type="diamond"/>
              <a:tailEnd type="triangle"/>
            </a:ln>
          </p:spPr>
          <p:style>
            <a:lnRef idx="1">
              <a:schemeClr val="accent4"/>
            </a:lnRef>
            <a:fillRef idx="0">
              <a:schemeClr val="accent4"/>
            </a:fillRef>
            <a:effectRef idx="0">
              <a:schemeClr val="accent4"/>
            </a:effectRef>
            <a:fontRef idx="minor">
              <a:schemeClr val="tx1"/>
            </a:fontRef>
          </p:style>
        </p:cxnSp>
        <p:sp>
          <p:nvSpPr>
            <p:cNvPr id="9" name="TextBox 8"/>
            <p:cNvSpPr txBox="1"/>
            <p:nvPr/>
          </p:nvSpPr>
          <p:spPr>
            <a:xfrm>
              <a:off x="5069873" y="1828800"/>
              <a:ext cx="449162" cy="246221"/>
            </a:xfrm>
            <a:prstGeom prst="rect">
              <a:avLst/>
            </a:prstGeom>
            <a:solidFill>
              <a:schemeClr val="bg2"/>
            </a:solidFill>
          </p:spPr>
          <p:txBody>
            <a:bodyPr wrap="none" rtlCol="0">
              <a:spAutoFit/>
            </a:bodyPr>
            <a:lstStyle/>
            <a:p>
              <a:r>
                <a:rPr lang="en-US" sz="1000" dirty="0">
                  <a:solidFill>
                    <a:schemeClr val="tx2">
                      <a:lumMod val="50000"/>
                    </a:schemeClr>
                  </a:solidFill>
                  <a:latin typeface="Calibri" panose="020F0502020204030204" pitchFamily="34" charset="0"/>
                </a:rPr>
                <a:t>After</a:t>
              </a: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036" y="2075020"/>
            <a:ext cx="1522758" cy="2118360"/>
          </a:xfrm>
          <a:prstGeom prst="rect">
            <a:avLst/>
          </a:prstGeom>
        </p:spPr>
      </p:pic>
    </p:spTree>
    <p:extLst>
      <p:ext uri="{BB962C8B-B14F-4D97-AF65-F5344CB8AC3E}">
        <p14:creationId xmlns:p14="http://schemas.microsoft.com/office/powerpoint/2010/main" val="14537261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Right-Up Arrow 7"/>
          <p:cNvSpPr/>
          <p:nvPr/>
        </p:nvSpPr>
        <p:spPr>
          <a:xfrm flipV="1">
            <a:off x="4019103" y="3401759"/>
            <a:ext cx="861530" cy="785970"/>
          </a:xfrm>
          <a:prstGeom prst="leftRightUpArrow">
            <a:avLst>
              <a:gd name="adj1" fmla="val 20726"/>
              <a:gd name="adj2" fmla="val 25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a:xfrm>
            <a:off x="121920" y="212467"/>
            <a:ext cx="8892540" cy="857250"/>
          </a:xfrm>
        </p:spPr>
        <p:txBody>
          <a:bodyPr/>
          <a:lstStyle/>
          <a:p>
            <a:pPr algn="ctr"/>
            <a:r>
              <a:rPr lang="en-US" sz="1900" dirty="0">
                <a:solidFill>
                  <a:srgbClr val="000000"/>
                </a:solidFill>
              </a:rPr>
              <a:t>CDC Hormones Standardization Program for testosterone improved patient care through </a:t>
            </a:r>
            <a:r>
              <a:rPr lang="en-US" sz="1900" dirty="0">
                <a:solidFill>
                  <a:srgbClr val="C00000"/>
                </a:solidFill>
              </a:rPr>
              <a:t>standardization of tests </a:t>
            </a:r>
            <a:r>
              <a:rPr lang="en-US" sz="1900" dirty="0">
                <a:solidFill>
                  <a:srgbClr val="000000"/>
                </a:solidFill>
              </a:rPr>
              <a:t>and development </a:t>
            </a:r>
            <a:r>
              <a:rPr lang="en-US" sz="1900" dirty="0">
                <a:solidFill>
                  <a:srgbClr val="C00000"/>
                </a:solidFill>
              </a:rPr>
              <a:t>standardized reference intervals</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sp>
        <p:nvSpPr>
          <p:cNvPr id="2" name="TextBox 1"/>
          <p:cNvSpPr txBox="1"/>
          <p:nvPr/>
        </p:nvSpPr>
        <p:spPr>
          <a:xfrm>
            <a:off x="1595332" y="1274783"/>
            <a:ext cx="5736970" cy="338554"/>
          </a:xfrm>
          <a:prstGeom prst="rect">
            <a:avLst/>
          </a:prstGeom>
          <a:solidFill>
            <a:srgbClr val="06225A"/>
          </a:solidFill>
        </p:spPr>
        <p:txBody>
          <a:bodyPr wrap="squar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CDC Clinical Reference Laboratory</a:t>
            </a:r>
          </a:p>
        </p:txBody>
      </p:sp>
      <p:sp>
        <p:nvSpPr>
          <p:cNvPr id="3" name="Right Arrow 2"/>
          <p:cNvSpPr/>
          <p:nvPr/>
        </p:nvSpPr>
        <p:spPr>
          <a:xfrm rot="5400000">
            <a:off x="2747402" y="1747654"/>
            <a:ext cx="347623" cy="2418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9" name="TextBox 8"/>
          <p:cNvSpPr txBox="1"/>
          <p:nvPr/>
        </p:nvSpPr>
        <p:spPr>
          <a:xfrm>
            <a:off x="4680541" y="2085697"/>
            <a:ext cx="2651760" cy="731520"/>
          </a:xfrm>
          <a:prstGeom prst="rect">
            <a:avLst/>
          </a:prstGeom>
          <a:solidFill>
            <a:srgbClr val="06225A"/>
          </a:solidFill>
        </p:spPr>
        <p:txBody>
          <a:bodyPr wrap="non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CDC </a:t>
            </a:r>
            <a:r>
              <a:rPr lang="en-US" sz="1600" dirty="0">
                <a:solidFill>
                  <a:schemeClr val="bg1">
                    <a:lumMod val="60000"/>
                    <a:lumOff val="40000"/>
                  </a:schemeClr>
                </a:solidFill>
                <a:latin typeface="Calibri" panose="020F0502020204030204" pitchFamily="34" charset="0"/>
                <a:cs typeface="Calibri" panose="020F0502020204030204" pitchFamily="34" charset="0"/>
              </a:rPr>
              <a:t>reference Intervals</a:t>
            </a:r>
          </a:p>
          <a:p>
            <a:pPr algn="ctr"/>
            <a:r>
              <a:rPr lang="en-US" sz="1600" dirty="0">
                <a:solidFill>
                  <a:schemeClr val="bg2"/>
                </a:solidFill>
                <a:latin typeface="Calibri" panose="020F0502020204030204" pitchFamily="34" charset="0"/>
                <a:cs typeface="Calibri" panose="020F0502020204030204" pitchFamily="34" charset="0"/>
              </a:rPr>
              <a:t>for testosterone in men</a:t>
            </a:r>
          </a:p>
        </p:txBody>
      </p:sp>
      <p:sp>
        <p:nvSpPr>
          <p:cNvPr id="11" name="TextBox 10"/>
          <p:cNvSpPr txBox="1"/>
          <p:nvPr/>
        </p:nvSpPr>
        <p:spPr>
          <a:xfrm>
            <a:off x="4680541" y="3251030"/>
            <a:ext cx="2651760" cy="731520"/>
          </a:xfrm>
          <a:prstGeom prst="rect">
            <a:avLst/>
          </a:prstGeom>
          <a:solidFill>
            <a:srgbClr val="06225A"/>
          </a:solidFill>
        </p:spPr>
        <p:txBody>
          <a:bodyPr wrap="non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Endocrine Society </a:t>
            </a:r>
            <a:br>
              <a:rPr lang="en-US" sz="1600" dirty="0">
                <a:solidFill>
                  <a:schemeClr val="bg2"/>
                </a:solidFill>
                <a:latin typeface="Calibri" panose="020F0502020204030204" pitchFamily="34" charset="0"/>
                <a:cs typeface="Calibri" panose="020F0502020204030204" pitchFamily="34" charset="0"/>
              </a:rPr>
            </a:br>
            <a:r>
              <a:rPr lang="en-US" sz="1600" dirty="0">
                <a:solidFill>
                  <a:schemeClr val="bg1">
                    <a:lumMod val="60000"/>
                    <a:lumOff val="40000"/>
                  </a:schemeClr>
                </a:solidFill>
                <a:latin typeface="Calibri" panose="020F0502020204030204" pitchFamily="34" charset="0"/>
                <a:cs typeface="Calibri" panose="020F0502020204030204" pitchFamily="34" charset="0"/>
              </a:rPr>
              <a:t>Clinical Practice Guidelines</a:t>
            </a:r>
          </a:p>
        </p:txBody>
      </p:sp>
      <p:sp>
        <p:nvSpPr>
          <p:cNvPr id="12" name="Right Arrow 11"/>
          <p:cNvSpPr/>
          <p:nvPr/>
        </p:nvSpPr>
        <p:spPr>
          <a:xfrm rot="5400000">
            <a:off x="2747402" y="2913211"/>
            <a:ext cx="347623" cy="2418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13" name="TextBox 12"/>
          <p:cNvSpPr txBox="1"/>
          <p:nvPr/>
        </p:nvSpPr>
        <p:spPr>
          <a:xfrm>
            <a:off x="1595332" y="2085697"/>
            <a:ext cx="2651760" cy="731520"/>
          </a:xfrm>
          <a:prstGeom prst="rect">
            <a:avLst/>
          </a:prstGeom>
          <a:solidFill>
            <a:srgbClr val="06225A"/>
          </a:solidFill>
        </p:spPr>
        <p:txBody>
          <a:bodyPr wrap="non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CDC Hormones</a:t>
            </a:r>
          </a:p>
          <a:p>
            <a:pPr algn="ctr"/>
            <a:r>
              <a:rPr lang="en-US" sz="1600" dirty="0">
                <a:solidFill>
                  <a:schemeClr val="bg2"/>
                </a:solidFill>
                <a:latin typeface="Calibri" panose="020F0502020204030204" pitchFamily="34" charset="0"/>
                <a:cs typeface="Calibri" panose="020F0502020204030204" pitchFamily="34" charset="0"/>
              </a:rPr>
              <a:t>Standardization Program</a:t>
            </a:r>
          </a:p>
        </p:txBody>
      </p:sp>
      <p:sp>
        <p:nvSpPr>
          <p:cNvPr id="14" name="TextBox 13"/>
          <p:cNvSpPr txBox="1"/>
          <p:nvPr/>
        </p:nvSpPr>
        <p:spPr>
          <a:xfrm>
            <a:off x="1595332" y="3251030"/>
            <a:ext cx="2651760" cy="731520"/>
          </a:xfrm>
          <a:prstGeom prst="rect">
            <a:avLst/>
          </a:prstGeom>
          <a:solidFill>
            <a:srgbClr val="06225A"/>
          </a:solidFill>
        </p:spPr>
        <p:txBody>
          <a:bodyPr wrap="squar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Accurate and reliable</a:t>
            </a:r>
            <a:br>
              <a:rPr lang="en-US" sz="1600" dirty="0">
                <a:solidFill>
                  <a:schemeClr val="bg2"/>
                </a:solidFill>
                <a:latin typeface="Calibri" panose="020F0502020204030204" pitchFamily="34" charset="0"/>
                <a:cs typeface="Calibri" panose="020F0502020204030204" pitchFamily="34" charset="0"/>
              </a:rPr>
            </a:br>
            <a:r>
              <a:rPr lang="en-US" sz="1600" dirty="0">
                <a:solidFill>
                  <a:schemeClr val="bg2"/>
                </a:solidFill>
                <a:latin typeface="Calibri" panose="020F0502020204030204" pitchFamily="34" charset="0"/>
                <a:cs typeface="Calibri" panose="020F0502020204030204" pitchFamily="34" charset="0"/>
              </a:rPr>
              <a:t>testosterone tests</a:t>
            </a:r>
          </a:p>
        </p:txBody>
      </p:sp>
      <p:sp>
        <p:nvSpPr>
          <p:cNvPr id="16" name="TextBox 15"/>
          <p:cNvSpPr txBox="1"/>
          <p:nvPr/>
        </p:nvSpPr>
        <p:spPr>
          <a:xfrm>
            <a:off x="1595332" y="4219108"/>
            <a:ext cx="5736969" cy="758424"/>
          </a:xfrm>
          <a:prstGeom prst="ellipse">
            <a:avLst/>
          </a:prstGeom>
          <a:solidFill>
            <a:schemeClr val="bg2"/>
          </a:solidFill>
          <a:ln>
            <a:solidFill>
              <a:srgbClr val="000000"/>
            </a:solidFill>
          </a:ln>
        </p:spPr>
        <p:txBody>
          <a:bodyPr wrap="square" rtlCol="0" anchor="ctr" anchorCtr="0">
            <a:noAutofit/>
          </a:bodyPr>
          <a:lstStyle/>
          <a:p>
            <a:pPr algn="ctr"/>
            <a:r>
              <a:rPr lang="en-US" sz="1600" dirty="0">
                <a:solidFill>
                  <a:srgbClr val="C00000"/>
                </a:solidFill>
                <a:latin typeface="Calibri" panose="020F0502020204030204" pitchFamily="34" charset="0"/>
                <a:cs typeface="Calibri" panose="020F0502020204030204" pitchFamily="34" charset="0"/>
              </a:rPr>
              <a:t>Better diagnosis and treatment</a:t>
            </a:r>
            <a:br>
              <a:rPr lang="en-US" sz="1600" dirty="0">
                <a:solidFill>
                  <a:srgbClr val="C00000"/>
                </a:solidFill>
                <a:latin typeface="Calibri" panose="020F0502020204030204" pitchFamily="34" charset="0"/>
                <a:cs typeface="Calibri" panose="020F0502020204030204" pitchFamily="34" charset="0"/>
              </a:rPr>
            </a:br>
            <a:r>
              <a:rPr lang="en-US" sz="1600" dirty="0">
                <a:solidFill>
                  <a:srgbClr val="C00000"/>
                </a:solidFill>
                <a:latin typeface="Calibri" panose="020F0502020204030204" pitchFamily="34" charset="0"/>
                <a:cs typeface="Calibri" panose="020F0502020204030204" pitchFamily="34" charset="0"/>
              </a:rPr>
              <a:t> of patients</a:t>
            </a:r>
          </a:p>
        </p:txBody>
      </p:sp>
      <p:sp>
        <p:nvSpPr>
          <p:cNvPr id="19" name="Right Arrow 18"/>
          <p:cNvSpPr/>
          <p:nvPr/>
        </p:nvSpPr>
        <p:spPr>
          <a:xfrm rot="5400000">
            <a:off x="5837164" y="1759607"/>
            <a:ext cx="347623" cy="2418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20" name="Right Arrow 19"/>
          <p:cNvSpPr/>
          <p:nvPr/>
        </p:nvSpPr>
        <p:spPr>
          <a:xfrm rot="5400000">
            <a:off x="5837164" y="2925164"/>
            <a:ext cx="347623" cy="2418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64044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Right-Up Arrow 7"/>
          <p:cNvSpPr/>
          <p:nvPr/>
        </p:nvSpPr>
        <p:spPr>
          <a:xfrm flipV="1">
            <a:off x="4019103" y="3401759"/>
            <a:ext cx="861530" cy="785970"/>
          </a:xfrm>
          <a:prstGeom prst="leftRightUpArrow">
            <a:avLst>
              <a:gd name="adj1" fmla="val 20726"/>
              <a:gd name="adj2" fmla="val 25000"/>
              <a:gd name="adj3" fmla="val 25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a:xfrm>
            <a:off x="121920" y="212467"/>
            <a:ext cx="8892540" cy="857250"/>
          </a:xfrm>
        </p:spPr>
        <p:txBody>
          <a:bodyPr/>
          <a:lstStyle/>
          <a:p>
            <a:pPr algn="ctr"/>
            <a:r>
              <a:rPr lang="en-US" sz="1900" dirty="0">
                <a:solidFill>
                  <a:srgbClr val="000000"/>
                </a:solidFill>
              </a:rPr>
              <a:t>Reference Intervals for estradiol and other hormones are needed</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sp>
        <p:nvSpPr>
          <p:cNvPr id="2" name="TextBox 1"/>
          <p:cNvSpPr txBox="1"/>
          <p:nvPr/>
        </p:nvSpPr>
        <p:spPr>
          <a:xfrm>
            <a:off x="1595332" y="1274783"/>
            <a:ext cx="5736970" cy="338554"/>
          </a:xfrm>
          <a:prstGeom prst="rect">
            <a:avLst/>
          </a:prstGeom>
          <a:solidFill>
            <a:srgbClr val="06225A"/>
          </a:solidFill>
        </p:spPr>
        <p:txBody>
          <a:bodyPr wrap="squar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CDC Clinical Reference Laboratory</a:t>
            </a:r>
          </a:p>
        </p:txBody>
      </p:sp>
      <p:sp>
        <p:nvSpPr>
          <p:cNvPr id="3" name="Right Arrow 2"/>
          <p:cNvSpPr/>
          <p:nvPr/>
        </p:nvSpPr>
        <p:spPr>
          <a:xfrm rot="5400000">
            <a:off x="2747402" y="1747654"/>
            <a:ext cx="347623" cy="2418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9" name="TextBox 8"/>
          <p:cNvSpPr txBox="1"/>
          <p:nvPr/>
        </p:nvSpPr>
        <p:spPr>
          <a:xfrm>
            <a:off x="4680541" y="2085697"/>
            <a:ext cx="2651760" cy="731520"/>
          </a:xfrm>
          <a:prstGeom prst="rect">
            <a:avLst/>
          </a:prstGeom>
          <a:solidFill>
            <a:srgbClr val="06225A"/>
          </a:solidFill>
        </p:spPr>
        <p:txBody>
          <a:bodyPr wrap="non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CDC </a:t>
            </a:r>
            <a:r>
              <a:rPr lang="en-US" sz="1600" dirty="0">
                <a:solidFill>
                  <a:schemeClr val="bg1">
                    <a:lumMod val="60000"/>
                    <a:lumOff val="40000"/>
                  </a:schemeClr>
                </a:solidFill>
                <a:latin typeface="Calibri" panose="020F0502020204030204" pitchFamily="34" charset="0"/>
                <a:cs typeface="Calibri" panose="020F0502020204030204" pitchFamily="34" charset="0"/>
              </a:rPr>
              <a:t>reference Intervals</a:t>
            </a:r>
          </a:p>
          <a:p>
            <a:pPr algn="ctr"/>
            <a:r>
              <a:rPr lang="en-US" sz="1600" dirty="0">
                <a:solidFill>
                  <a:schemeClr val="bg2"/>
                </a:solidFill>
                <a:latin typeface="Calibri" panose="020F0502020204030204" pitchFamily="34" charset="0"/>
                <a:cs typeface="Calibri" panose="020F0502020204030204" pitchFamily="34" charset="0"/>
              </a:rPr>
              <a:t>for estradiol in men</a:t>
            </a:r>
          </a:p>
        </p:txBody>
      </p:sp>
      <p:sp>
        <p:nvSpPr>
          <p:cNvPr id="11" name="TextBox 10"/>
          <p:cNvSpPr txBox="1"/>
          <p:nvPr/>
        </p:nvSpPr>
        <p:spPr>
          <a:xfrm>
            <a:off x="4680541" y="3251030"/>
            <a:ext cx="2651760" cy="731520"/>
          </a:xfrm>
          <a:prstGeom prst="rect">
            <a:avLst/>
          </a:prstGeom>
          <a:solidFill>
            <a:srgbClr val="06225A"/>
          </a:solidFill>
        </p:spPr>
        <p:txBody>
          <a:bodyPr wrap="non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Endocrine Society </a:t>
            </a:r>
            <a:br>
              <a:rPr lang="en-US" sz="1600" dirty="0">
                <a:solidFill>
                  <a:schemeClr val="bg2"/>
                </a:solidFill>
                <a:latin typeface="Calibri" panose="020F0502020204030204" pitchFamily="34" charset="0"/>
                <a:cs typeface="Calibri" panose="020F0502020204030204" pitchFamily="34" charset="0"/>
              </a:rPr>
            </a:br>
            <a:r>
              <a:rPr lang="en-US" sz="1600" dirty="0">
                <a:solidFill>
                  <a:schemeClr val="bg1">
                    <a:lumMod val="60000"/>
                    <a:lumOff val="40000"/>
                  </a:schemeClr>
                </a:solidFill>
                <a:latin typeface="Calibri" panose="020F0502020204030204" pitchFamily="34" charset="0"/>
                <a:cs typeface="Calibri" panose="020F0502020204030204" pitchFamily="34" charset="0"/>
              </a:rPr>
              <a:t>Clinical Practice Guidelines</a:t>
            </a:r>
          </a:p>
        </p:txBody>
      </p:sp>
      <p:sp>
        <p:nvSpPr>
          <p:cNvPr id="12" name="Right Arrow 11"/>
          <p:cNvSpPr/>
          <p:nvPr/>
        </p:nvSpPr>
        <p:spPr>
          <a:xfrm rot="5400000">
            <a:off x="2747402" y="2913211"/>
            <a:ext cx="347623" cy="2418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13" name="TextBox 12"/>
          <p:cNvSpPr txBox="1"/>
          <p:nvPr/>
        </p:nvSpPr>
        <p:spPr>
          <a:xfrm>
            <a:off x="1595332" y="2085697"/>
            <a:ext cx="2651760" cy="731520"/>
          </a:xfrm>
          <a:prstGeom prst="rect">
            <a:avLst/>
          </a:prstGeom>
          <a:solidFill>
            <a:srgbClr val="06225A"/>
          </a:solidFill>
        </p:spPr>
        <p:txBody>
          <a:bodyPr wrap="non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CDC Hormones</a:t>
            </a:r>
          </a:p>
          <a:p>
            <a:pPr algn="ctr"/>
            <a:r>
              <a:rPr lang="en-US" sz="1600" dirty="0">
                <a:solidFill>
                  <a:schemeClr val="bg2"/>
                </a:solidFill>
                <a:latin typeface="Calibri" panose="020F0502020204030204" pitchFamily="34" charset="0"/>
                <a:cs typeface="Calibri" panose="020F0502020204030204" pitchFamily="34" charset="0"/>
              </a:rPr>
              <a:t>Standardization Program</a:t>
            </a:r>
          </a:p>
        </p:txBody>
      </p:sp>
      <p:sp>
        <p:nvSpPr>
          <p:cNvPr id="14" name="TextBox 13"/>
          <p:cNvSpPr txBox="1"/>
          <p:nvPr/>
        </p:nvSpPr>
        <p:spPr>
          <a:xfrm>
            <a:off x="1595332" y="3251030"/>
            <a:ext cx="2651760" cy="731520"/>
          </a:xfrm>
          <a:prstGeom prst="rect">
            <a:avLst/>
          </a:prstGeom>
          <a:solidFill>
            <a:srgbClr val="06225A"/>
          </a:solidFill>
        </p:spPr>
        <p:txBody>
          <a:bodyPr wrap="square" rtlCol="0" anchor="ctr" anchorCtr="0">
            <a:noAutofit/>
          </a:bodyPr>
          <a:lstStyle/>
          <a:p>
            <a:pPr algn="ctr"/>
            <a:r>
              <a:rPr lang="en-US" sz="1600" dirty="0">
                <a:solidFill>
                  <a:schemeClr val="bg2"/>
                </a:solidFill>
                <a:latin typeface="Calibri" panose="020F0502020204030204" pitchFamily="34" charset="0"/>
                <a:cs typeface="Calibri" panose="020F0502020204030204" pitchFamily="34" charset="0"/>
              </a:rPr>
              <a:t>Accurate and reliable</a:t>
            </a:r>
            <a:br>
              <a:rPr lang="en-US" sz="1600" dirty="0">
                <a:solidFill>
                  <a:schemeClr val="bg2"/>
                </a:solidFill>
                <a:latin typeface="Calibri" panose="020F0502020204030204" pitchFamily="34" charset="0"/>
                <a:cs typeface="Calibri" panose="020F0502020204030204" pitchFamily="34" charset="0"/>
              </a:rPr>
            </a:br>
            <a:r>
              <a:rPr lang="en-US" sz="1600" dirty="0">
                <a:solidFill>
                  <a:schemeClr val="bg2"/>
                </a:solidFill>
                <a:latin typeface="Calibri" panose="020F0502020204030204" pitchFamily="34" charset="0"/>
                <a:cs typeface="Calibri" panose="020F0502020204030204" pitchFamily="34" charset="0"/>
              </a:rPr>
              <a:t>estradiol tests</a:t>
            </a:r>
          </a:p>
        </p:txBody>
      </p:sp>
      <p:sp>
        <p:nvSpPr>
          <p:cNvPr id="16" name="TextBox 15"/>
          <p:cNvSpPr txBox="1"/>
          <p:nvPr/>
        </p:nvSpPr>
        <p:spPr>
          <a:xfrm>
            <a:off x="1595332" y="4219108"/>
            <a:ext cx="5736969" cy="758424"/>
          </a:xfrm>
          <a:prstGeom prst="ellipse">
            <a:avLst/>
          </a:prstGeom>
          <a:solidFill>
            <a:schemeClr val="bg2"/>
          </a:solidFill>
          <a:ln>
            <a:solidFill>
              <a:srgbClr val="000000"/>
            </a:solidFill>
          </a:ln>
        </p:spPr>
        <p:txBody>
          <a:bodyPr wrap="square" rtlCol="0" anchor="ctr" anchorCtr="0">
            <a:noAutofit/>
          </a:bodyPr>
          <a:lstStyle/>
          <a:p>
            <a:pPr algn="ctr"/>
            <a:r>
              <a:rPr lang="en-US" sz="1600" dirty="0">
                <a:solidFill>
                  <a:srgbClr val="C00000"/>
                </a:solidFill>
                <a:latin typeface="Calibri" panose="020F0502020204030204" pitchFamily="34" charset="0"/>
                <a:cs typeface="Calibri" panose="020F0502020204030204" pitchFamily="34" charset="0"/>
              </a:rPr>
              <a:t>Better diagnosis and treatment</a:t>
            </a:r>
            <a:br>
              <a:rPr lang="en-US" sz="1600" dirty="0">
                <a:solidFill>
                  <a:srgbClr val="C00000"/>
                </a:solidFill>
                <a:latin typeface="Calibri" panose="020F0502020204030204" pitchFamily="34" charset="0"/>
                <a:cs typeface="Calibri" panose="020F0502020204030204" pitchFamily="34" charset="0"/>
              </a:rPr>
            </a:br>
            <a:r>
              <a:rPr lang="en-US" sz="1600" dirty="0">
                <a:solidFill>
                  <a:srgbClr val="C00000"/>
                </a:solidFill>
                <a:latin typeface="Calibri" panose="020F0502020204030204" pitchFamily="34" charset="0"/>
                <a:cs typeface="Calibri" panose="020F0502020204030204" pitchFamily="34" charset="0"/>
              </a:rPr>
              <a:t> of patients</a:t>
            </a:r>
          </a:p>
        </p:txBody>
      </p:sp>
      <p:sp>
        <p:nvSpPr>
          <p:cNvPr id="19" name="Right Arrow 18"/>
          <p:cNvSpPr/>
          <p:nvPr/>
        </p:nvSpPr>
        <p:spPr>
          <a:xfrm rot="5400000">
            <a:off x="5837164" y="1759607"/>
            <a:ext cx="347623" cy="2418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20" name="Right Arrow 19"/>
          <p:cNvSpPr/>
          <p:nvPr/>
        </p:nvSpPr>
        <p:spPr>
          <a:xfrm rot="5400000">
            <a:off x="5837164" y="2925164"/>
            <a:ext cx="347623" cy="2418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17" name="Rectangle 16"/>
          <p:cNvSpPr/>
          <p:nvPr/>
        </p:nvSpPr>
        <p:spPr>
          <a:xfrm rot="2700000">
            <a:off x="5306839" y="2314232"/>
            <a:ext cx="1405606" cy="944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8900000" flipH="1">
            <a:off x="5306840" y="2314231"/>
            <a:ext cx="1405606" cy="944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2700000">
            <a:off x="5306839" y="3611370"/>
            <a:ext cx="1405606" cy="944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8900000" flipH="1">
            <a:off x="5306840" y="3611369"/>
            <a:ext cx="1405606" cy="944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7799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667" y="330020"/>
            <a:ext cx="8991600" cy="857250"/>
          </a:xfrm>
        </p:spPr>
        <p:txBody>
          <a:bodyPr lIns="0" rIns="0"/>
          <a:lstStyle/>
          <a:p>
            <a:pPr algn="ctr"/>
            <a:r>
              <a:rPr lang="en-US" sz="1800" dirty="0">
                <a:solidFill>
                  <a:srgbClr val="000000"/>
                </a:solidFill>
              </a:rPr>
              <a:t>Participation in CDC’s Clinical Standardization Programs increased over 5-fold since 2010  </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pic>
        <p:nvPicPr>
          <p:cNvPr id="2" name="Picture 1"/>
          <p:cNvPicPr>
            <a:picLocks noChangeAspect="1"/>
          </p:cNvPicPr>
          <p:nvPr/>
        </p:nvPicPr>
        <p:blipFill>
          <a:blip r:embed="rId3"/>
          <a:stretch>
            <a:fillRect/>
          </a:stretch>
        </p:blipFill>
        <p:spPr>
          <a:xfrm>
            <a:off x="304800" y="1906595"/>
            <a:ext cx="3909060" cy="2828079"/>
          </a:xfrm>
          <a:prstGeom prst="rect">
            <a:avLst/>
          </a:prstGeom>
        </p:spPr>
      </p:pic>
      <p:sp>
        <p:nvSpPr>
          <p:cNvPr id="3" name="TextBox 2"/>
          <p:cNvSpPr txBox="1"/>
          <p:nvPr/>
        </p:nvSpPr>
        <p:spPr>
          <a:xfrm>
            <a:off x="304800" y="1450773"/>
            <a:ext cx="3909060" cy="461665"/>
          </a:xfrm>
          <a:prstGeom prst="rect">
            <a:avLst/>
          </a:prstGeom>
          <a:noFill/>
        </p:spPr>
        <p:txBody>
          <a:bodyPr wrap="square" rtlCol="0">
            <a:spAutoFit/>
          </a:bodyPr>
          <a:lstStyle/>
          <a:p>
            <a:pPr algn="ctr"/>
            <a:r>
              <a:rPr lang="en-US" sz="1200" dirty="0">
                <a:solidFill>
                  <a:srgbClr val="000000"/>
                </a:solidFill>
                <a:latin typeface="Calibri" panose="020F0502020204030204" pitchFamily="34" charset="0"/>
              </a:rPr>
              <a:t>Enrollments in CDC Hormones and Vitamin D </a:t>
            </a:r>
            <a:br>
              <a:rPr lang="en-US" sz="1200" dirty="0">
                <a:solidFill>
                  <a:srgbClr val="000000"/>
                </a:solidFill>
                <a:latin typeface="Calibri" panose="020F0502020204030204" pitchFamily="34" charset="0"/>
              </a:rPr>
            </a:br>
            <a:r>
              <a:rPr lang="en-US" sz="1200" dirty="0">
                <a:solidFill>
                  <a:srgbClr val="000000"/>
                </a:solidFill>
                <a:latin typeface="Calibri" panose="020F0502020204030204" pitchFamily="34" charset="0"/>
              </a:rPr>
              <a:t>Standardization Programs</a:t>
            </a:r>
          </a:p>
        </p:txBody>
      </p:sp>
      <p:sp>
        <p:nvSpPr>
          <p:cNvPr id="6" name="TextBox 5"/>
          <p:cNvSpPr txBox="1"/>
          <p:nvPr/>
        </p:nvSpPr>
        <p:spPr>
          <a:xfrm>
            <a:off x="4317303" y="1906595"/>
            <a:ext cx="4758963" cy="2031325"/>
          </a:xfrm>
          <a:prstGeom prst="rect">
            <a:avLst/>
          </a:prstGeom>
          <a:noFill/>
        </p:spPr>
        <p:txBody>
          <a:bodyPr wrap="square" lIns="0" rIns="0" rtlCol="0">
            <a:spAutoFit/>
          </a:bodyPr>
          <a:lstStyle/>
          <a:p>
            <a:pPr marL="285750" indent="-285750">
              <a:buClr>
                <a:schemeClr val="tx1">
                  <a:lumMod val="75000"/>
                </a:schemeClr>
              </a:buClr>
              <a:buSzPct val="111000"/>
              <a:buFont typeface="Arial" panose="020B0604020202020204" pitchFamily="34" charset="0"/>
              <a:buChar char="•"/>
            </a:pPr>
            <a:r>
              <a:rPr lang="en-US" sz="1400" dirty="0">
                <a:solidFill>
                  <a:schemeClr val="tx1">
                    <a:lumMod val="75000"/>
                  </a:schemeClr>
                </a:solidFill>
                <a:latin typeface="Calibri" panose="020F0502020204030204" pitchFamily="34" charset="0"/>
              </a:rPr>
              <a:t>Participation in CDCs programs is voluntary</a:t>
            </a:r>
          </a:p>
          <a:p>
            <a:pPr marL="285750" indent="-285750">
              <a:buClr>
                <a:schemeClr val="tx1">
                  <a:lumMod val="75000"/>
                </a:schemeClr>
              </a:buClr>
              <a:buSzPct val="111000"/>
              <a:buFont typeface="Arial" panose="020B0604020202020204" pitchFamily="34" charset="0"/>
              <a:buChar char="•"/>
            </a:pPr>
            <a:endParaRPr lang="en-US" sz="1400" dirty="0">
              <a:solidFill>
                <a:schemeClr val="tx1">
                  <a:lumMod val="75000"/>
                </a:schemeClr>
              </a:solidFill>
              <a:latin typeface="Calibri" panose="020F0502020204030204" pitchFamily="34" charset="0"/>
            </a:endParaRPr>
          </a:p>
          <a:p>
            <a:pPr marL="285750" indent="-285750">
              <a:buClr>
                <a:schemeClr val="tx1">
                  <a:lumMod val="75000"/>
                </a:schemeClr>
              </a:buClr>
              <a:buSzPct val="111000"/>
              <a:buFont typeface="Arial" panose="020B0604020202020204" pitchFamily="34" charset="0"/>
              <a:buChar char="•"/>
            </a:pPr>
            <a:r>
              <a:rPr lang="en-US" sz="1400" dirty="0">
                <a:solidFill>
                  <a:schemeClr val="tx1">
                    <a:lumMod val="75000"/>
                  </a:schemeClr>
                </a:solidFill>
                <a:latin typeface="Calibri" panose="020F0502020204030204" pitchFamily="34" charset="0"/>
              </a:rPr>
              <a:t>Not every program participant achieves appropriate accuracy and precision (standardization)</a:t>
            </a:r>
          </a:p>
          <a:p>
            <a:pPr marL="285750" indent="-285750">
              <a:buClr>
                <a:schemeClr val="tx1">
                  <a:lumMod val="75000"/>
                </a:schemeClr>
              </a:buClr>
              <a:buSzPct val="111000"/>
              <a:buFont typeface="Arial" panose="020B0604020202020204" pitchFamily="34" charset="0"/>
              <a:buChar char="•"/>
            </a:pPr>
            <a:endParaRPr lang="en-US" sz="1400" dirty="0">
              <a:solidFill>
                <a:schemeClr val="tx1">
                  <a:lumMod val="75000"/>
                </a:schemeClr>
              </a:solidFill>
              <a:latin typeface="Calibri" panose="020F0502020204030204" pitchFamily="34" charset="0"/>
            </a:endParaRPr>
          </a:p>
          <a:p>
            <a:pPr marL="285750" indent="-285750">
              <a:buClr>
                <a:schemeClr val="tx1">
                  <a:lumMod val="75000"/>
                </a:schemeClr>
              </a:buClr>
              <a:buSzPct val="111000"/>
              <a:buFont typeface="Arial" panose="020B0604020202020204" pitchFamily="34" charset="0"/>
              <a:buChar char="•"/>
            </a:pPr>
            <a:endParaRPr lang="en-US" sz="1400" dirty="0">
              <a:solidFill>
                <a:schemeClr val="tx1">
                  <a:lumMod val="75000"/>
                </a:schemeClr>
              </a:solidFill>
              <a:latin typeface="Calibri" panose="020F0502020204030204" pitchFamily="34" charset="0"/>
            </a:endParaRPr>
          </a:p>
          <a:p>
            <a:pPr marL="285750" indent="-285750">
              <a:buClr>
                <a:srgbClr val="C00000"/>
              </a:buClr>
              <a:buSzPct val="111000"/>
              <a:buFont typeface="Times New Roman" panose="02020603050405020304" pitchFamily="18" charset="0"/>
              <a:buChar char="►"/>
            </a:pPr>
            <a:r>
              <a:rPr lang="en-US" sz="1400" dirty="0">
                <a:solidFill>
                  <a:srgbClr val="C00000"/>
                </a:solidFill>
                <a:latin typeface="Calibri" panose="020F0502020204030204" pitchFamily="34" charset="0"/>
              </a:rPr>
              <a:t>Not every assay currently used in patient care is standardized </a:t>
            </a:r>
            <a:br>
              <a:rPr lang="en-US" sz="1400" dirty="0">
                <a:solidFill>
                  <a:srgbClr val="C00000"/>
                </a:solidFill>
                <a:latin typeface="Calibri" panose="020F0502020204030204" pitchFamily="34" charset="0"/>
              </a:rPr>
            </a:br>
            <a:br>
              <a:rPr lang="en-US" sz="1400" dirty="0">
                <a:solidFill>
                  <a:srgbClr val="C00000"/>
                </a:solidFill>
                <a:latin typeface="Calibri" panose="020F0502020204030204" pitchFamily="34" charset="0"/>
              </a:rPr>
            </a:br>
            <a:r>
              <a:rPr lang="en-US" sz="1400" dirty="0" err="1">
                <a:solidFill>
                  <a:schemeClr val="accent1">
                    <a:lumMod val="50000"/>
                  </a:schemeClr>
                </a:solidFill>
                <a:latin typeface="Calibri" panose="020F0502020204030204" pitchFamily="34" charset="0"/>
              </a:rPr>
              <a:t>Standardized</a:t>
            </a:r>
            <a:r>
              <a:rPr lang="en-US" sz="1400" dirty="0">
                <a:solidFill>
                  <a:schemeClr val="accent1">
                    <a:lumMod val="50000"/>
                  </a:schemeClr>
                </a:solidFill>
                <a:latin typeface="Calibri" panose="020F0502020204030204" pitchFamily="34" charset="0"/>
              </a:rPr>
              <a:t> assays are listed on CDC’s Website</a:t>
            </a:r>
          </a:p>
        </p:txBody>
      </p:sp>
      <p:sp>
        <p:nvSpPr>
          <p:cNvPr id="7" name="Rectangle 6"/>
          <p:cNvSpPr/>
          <p:nvPr/>
        </p:nvSpPr>
        <p:spPr>
          <a:xfrm>
            <a:off x="5649917" y="4488453"/>
            <a:ext cx="2148345" cy="246221"/>
          </a:xfrm>
          <a:prstGeom prst="rect">
            <a:avLst/>
          </a:prstGeom>
        </p:spPr>
        <p:txBody>
          <a:bodyPr wrap="none">
            <a:spAutoFit/>
          </a:bodyPr>
          <a:lstStyle/>
          <a:p>
            <a:r>
              <a:rPr lang="en-US" sz="1000" dirty="0">
                <a:solidFill>
                  <a:srgbClr val="000000"/>
                </a:solidFill>
              </a:rPr>
              <a:t>https://www.cdc.gov/labstandards/</a:t>
            </a:r>
          </a:p>
        </p:txBody>
      </p:sp>
    </p:spTree>
    <p:extLst>
      <p:ext uri="{BB962C8B-B14F-4D97-AF65-F5344CB8AC3E}">
        <p14:creationId xmlns:p14="http://schemas.microsoft.com/office/powerpoint/2010/main" val="19033416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527" y="955077"/>
            <a:ext cx="7895645" cy="3170099"/>
          </a:xfrm>
          <a:prstGeom prst="rect">
            <a:avLst/>
          </a:prstGeom>
          <a:noFill/>
        </p:spPr>
        <p:txBody>
          <a:bodyPr wrap="square" rtlCol="0">
            <a:spAutoFit/>
          </a:bodyPr>
          <a:lstStyle/>
          <a:p>
            <a:pPr algn="ctr"/>
            <a:r>
              <a:rPr lang="en-US" sz="2800" dirty="0">
                <a:solidFill>
                  <a:srgbClr val="000000"/>
                </a:solidFill>
                <a:latin typeface="Calibri" panose="020F0502020204030204" pitchFamily="34" charset="0"/>
              </a:rPr>
              <a:t>Study by RTI International found that the </a:t>
            </a:r>
          </a:p>
          <a:p>
            <a:pPr algn="ctr"/>
            <a:endParaRPr lang="en-US" sz="2800" dirty="0">
              <a:solidFill>
                <a:srgbClr val="000000"/>
              </a:solidFill>
              <a:latin typeface="Calibri" panose="020F0502020204030204" pitchFamily="34" charset="0"/>
            </a:endParaRPr>
          </a:p>
          <a:p>
            <a:pPr algn="ctr"/>
            <a:r>
              <a:rPr lang="en-US" sz="2800" dirty="0">
                <a:solidFill>
                  <a:srgbClr val="000000"/>
                </a:solidFill>
                <a:latin typeface="Calibri" panose="020F0502020204030204" pitchFamily="34" charset="0"/>
              </a:rPr>
              <a:t>CDC Lipid Harmonization Program resulted</a:t>
            </a:r>
          </a:p>
          <a:p>
            <a:pPr algn="ctr"/>
            <a:endParaRPr lang="en-US" sz="2800" dirty="0">
              <a:solidFill>
                <a:srgbClr val="000000"/>
              </a:solidFill>
              <a:latin typeface="Calibri" panose="020F0502020204030204" pitchFamily="34" charset="0"/>
            </a:endParaRPr>
          </a:p>
          <a:p>
            <a:pPr algn="ctr"/>
            <a:r>
              <a:rPr lang="en-US" sz="2800" dirty="0">
                <a:solidFill>
                  <a:srgbClr val="000000"/>
                </a:solidFill>
                <a:latin typeface="Calibri" panose="020F0502020204030204" pitchFamily="34" charset="0"/>
              </a:rPr>
              <a:t>in a cost benefit of</a:t>
            </a:r>
          </a:p>
          <a:p>
            <a:pPr algn="ctr"/>
            <a:endParaRPr lang="en-US" sz="2800" dirty="0">
              <a:solidFill>
                <a:srgbClr val="000000"/>
              </a:solidFill>
              <a:latin typeface="Calibri" panose="020F0502020204030204" pitchFamily="34" charset="0"/>
            </a:endParaRPr>
          </a:p>
          <a:p>
            <a:pPr algn="ctr"/>
            <a:r>
              <a:rPr lang="en-US" sz="3200" b="1" dirty="0">
                <a:solidFill>
                  <a:srgbClr val="C00000"/>
                </a:solidFill>
                <a:latin typeface="Calibri" panose="020F0502020204030204" pitchFamily="34" charset="0"/>
              </a:rPr>
              <a:t>$338 million to $7.6 billion per year</a:t>
            </a:r>
          </a:p>
        </p:txBody>
      </p:sp>
      <p:sp>
        <p:nvSpPr>
          <p:cNvPr id="5" name="Rectangle 4"/>
          <p:cNvSpPr/>
          <p:nvPr/>
        </p:nvSpPr>
        <p:spPr>
          <a:xfrm>
            <a:off x="6276110" y="4823515"/>
            <a:ext cx="3001617" cy="261610"/>
          </a:xfrm>
          <a:prstGeom prst="rect">
            <a:avLst/>
          </a:prstGeom>
        </p:spPr>
        <p:txBody>
          <a:bodyPr wrap="square">
            <a:spAutoFit/>
          </a:bodyPr>
          <a:lstStyle/>
          <a:p>
            <a:r>
              <a:rPr lang="en-US" sz="1100" dirty="0" err="1">
                <a:solidFill>
                  <a:srgbClr val="000000"/>
                </a:solidFill>
                <a:latin typeface="Calibri" panose="020F0502020204030204" pitchFamily="34" charset="0"/>
              </a:rPr>
              <a:t>Hoerger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Prev</a:t>
            </a:r>
            <a:r>
              <a:rPr lang="en-US" sz="1100" dirty="0">
                <a:solidFill>
                  <a:srgbClr val="000000"/>
                </a:solidFill>
                <a:latin typeface="Calibri" panose="020F0502020204030204" pitchFamily="34" charset="0"/>
              </a:rPr>
              <a:t> Chronic Dis. 2011 Nov;8(6):A136. </a:t>
            </a:r>
          </a:p>
        </p:txBody>
      </p:sp>
    </p:spTree>
    <p:extLst>
      <p:ext uri="{BB962C8B-B14F-4D97-AF65-F5344CB8AC3E}">
        <p14:creationId xmlns:p14="http://schemas.microsoft.com/office/powerpoint/2010/main" val="27110978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5314" y="1642289"/>
            <a:ext cx="7014633" cy="1107996"/>
          </a:xfrm>
          <a:prstGeom prst="rect">
            <a:avLst/>
          </a:prstGeom>
        </p:spPr>
        <p:txBody>
          <a:bodyPr wrap="square">
            <a:spAutoFit/>
          </a:bodyPr>
          <a:lstStyle/>
          <a:p>
            <a:pPr lvl="0" algn="ctr">
              <a:defRPr/>
            </a:pPr>
            <a:r>
              <a:rPr kumimoji="0" lang="en-US" sz="2800" b="1" i="0" u="none" strike="noStrike" kern="1200" cap="all" spc="0" normalizeH="0" baseline="0" noProof="0" dirty="0">
                <a:ln>
                  <a:noFill/>
                </a:ln>
                <a:solidFill>
                  <a:srgbClr val="000000"/>
                </a:solidFill>
                <a:effectLst/>
                <a:uLnTx/>
                <a:uFillTx/>
                <a:latin typeface="Myriad Web Pro"/>
                <a:ea typeface="+mn-ea"/>
                <a:cs typeface="+mn-cs"/>
              </a:rPr>
              <a:t>Thank You</a:t>
            </a:r>
            <a:br>
              <a:rPr kumimoji="0" lang="en-US" sz="2800" b="1" i="0" u="none" strike="noStrike" kern="1200" cap="all" spc="0" normalizeH="0" baseline="0" noProof="0" dirty="0">
                <a:ln>
                  <a:noFill/>
                </a:ln>
                <a:solidFill>
                  <a:srgbClr val="000000"/>
                </a:solidFill>
                <a:effectLst/>
                <a:uLnTx/>
                <a:uFillTx/>
                <a:latin typeface="Myriad Web Pro"/>
                <a:ea typeface="+mn-ea"/>
                <a:cs typeface="+mn-cs"/>
              </a:rPr>
            </a:br>
            <a:br>
              <a:rPr kumimoji="0" lang="en-US" sz="2400" b="1" i="0" u="none" strike="noStrike" kern="1200" cap="all" spc="0" normalizeH="0" baseline="0" noProof="0" dirty="0">
                <a:ln>
                  <a:noFill/>
                </a:ln>
                <a:solidFill>
                  <a:srgbClr val="000000"/>
                </a:solidFill>
                <a:effectLst/>
                <a:uLnTx/>
                <a:uFillTx/>
                <a:latin typeface="Myriad Web Pro"/>
                <a:ea typeface="+mn-ea"/>
                <a:cs typeface="+mn-cs"/>
              </a:rPr>
            </a:br>
            <a:endParaRPr kumimoji="0" lang="en-US" sz="1400" b="0" i="0" u="none" strike="noStrike" kern="1200" cap="none" spc="0" normalizeH="0" baseline="0" noProof="0" dirty="0">
              <a:ln>
                <a:noFill/>
              </a:ln>
              <a:solidFill>
                <a:srgbClr val="000000"/>
              </a:solidFill>
              <a:effectLst/>
              <a:uLnTx/>
              <a:uFillTx/>
              <a:latin typeface="Myriad Web Pro"/>
              <a:ea typeface="+mn-ea"/>
              <a:cs typeface="+mn-cs"/>
            </a:endParaRPr>
          </a:p>
        </p:txBody>
      </p:sp>
      <p:sp>
        <p:nvSpPr>
          <p:cNvPr id="2" name="Rectangle 1"/>
          <p:cNvSpPr/>
          <p:nvPr/>
        </p:nvSpPr>
        <p:spPr>
          <a:xfrm>
            <a:off x="110067" y="4674281"/>
            <a:ext cx="7099300" cy="369332"/>
          </a:xfrm>
          <a:prstGeom prst="rect">
            <a:avLst/>
          </a:prstGeom>
        </p:spPr>
        <p:txBody>
          <a:bodyPr wrap="square">
            <a:spAutoFit/>
          </a:bodyPr>
          <a:lstStyle/>
          <a:p>
            <a:pPr lvl="0" eaLnBrk="1" fontAlgn="auto" hangingPunct="1">
              <a:spcBef>
                <a:spcPct val="20000"/>
              </a:spcBef>
              <a:spcAft>
                <a:spcPts val="0"/>
              </a:spcAft>
              <a:defRPr/>
            </a:pPr>
            <a:r>
              <a:rPr lang="en-US" sz="900" dirty="0">
                <a:solidFill>
                  <a:srgbClr val="FFFFFF"/>
                </a:solidFill>
                <a:latin typeface="Myriad Web Pro"/>
              </a:rPr>
              <a:t>Use of trade names and commercial  sources is for identification only and does not constitute endorsement by </a:t>
            </a:r>
            <a:br>
              <a:rPr lang="en-US" sz="900" dirty="0">
                <a:solidFill>
                  <a:srgbClr val="FFFFFF"/>
                </a:solidFill>
                <a:latin typeface="Myriad Web Pro"/>
              </a:rPr>
            </a:br>
            <a:r>
              <a:rPr lang="en-US" sz="900" dirty="0">
                <a:solidFill>
                  <a:srgbClr val="FFFFFF"/>
                </a:solidFill>
                <a:latin typeface="Myriad Web Pro"/>
              </a:rPr>
              <a:t>the U.S. Department of Health and Human Services, or the U.S. Centers for Disease Control and Prevention.</a:t>
            </a:r>
          </a:p>
        </p:txBody>
      </p:sp>
      <p:sp>
        <p:nvSpPr>
          <p:cNvPr id="5" name="Rectangle 4"/>
          <p:cNvSpPr/>
          <p:nvPr/>
        </p:nvSpPr>
        <p:spPr>
          <a:xfrm>
            <a:off x="2472219" y="2272694"/>
            <a:ext cx="3702039" cy="369332"/>
          </a:xfrm>
          <a:prstGeom prst="rect">
            <a:avLst/>
          </a:prstGeom>
        </p:spPr>
        <p:txBody>
          <a:bodyPr wrap="none">
            <a:spAutoFit/>
          </a:bodyPr>
          <a:lstStyle/>
          <a:p>
            <a:r>
              <a:rPr lang="en-US" dirty="0"/>
              <a:t>https://www.cdc.gov/labstandards/</a:t>
            </a:r>
          </a:p>
        </p:txBody>
      </p:sp>
    </p:spTree>
    <p:extLst>
      <p:ext uri="{BB962C8B-B14F-4D97-AF65-F5344CB8AC3E}">
        <p14:creationId xmlns:p14="http://schemas.microsoft.com/office/powerpoint/2010/main" val="512531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a:xfrm rot="16200000">
            <a:off x="964092" y="3393092"/>
            <a:ext cx="908972" cy="263046"/>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1752" y="499977"/>
            <a:ext cx="9052143" cy="857250"/>
          </a:xfrm>
        </p:spPr>
        <p:txBody>
          <a:bodyPr/>
          <a:lstStyle/>
          <a:p>
            <a:pPr algn="ctr"/>
            <a:r>
              <a:rPr lang="en-US" sz="2100" dirty="0">
                <a:solidFill>
                  <a:srgbClr val="000000"/>
                </a:solidFill>
              </a:rPr>
              <a:t>CDC’s Clinical Standardization Programs help laboratories and manufacturers </a:t>
            </a:r>
            <a:br>
              <a:rPr lang="en-US" sz="2100" dirty="0">
                <a:solidFill>
                  <a:srgbClr val="000000"/>
                </a:solidFill>
              </a:rPr>
            </a:br>
            <a:r>
              <a:rPr lang="en-US" sz="2100" dirty="0">
                <a:solidFill>
                  <a:srgbClr val="000000"/>
                </a:solidFill>
              </a:rPr>
              <a:t>to improve and maintain the accuracy and reliability of laboratory tests</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sp>
        <p:nvSpPr>
          <p:cNvPr id="2" name="TextBox 1"/>
          <p:cNvSpPr txBox="1"/>
          <p:nvPr/>
        </p:nvSpPr>
        <p:spPr>
          <a:xfrm>
            <a:off x="275578" y="2430049"/>
            <a:ext cx="2286000" cy="640080"/>
          </a:xfrm>
          <a:prstGeom prst="rect">
            <a:avLst/>
          </a:prstGeom>
          <a:solidFill>
            <a:schemeClr val="tx1">
              <a:lumMod val="75000"/>
            </a:schemeClr>
          </a:solidFill>
          <a:ln>
            <a:noFill/>
          </a:ln>
        </p:spPr>
        <p:txBody>
          <a:bodyPr wrap="none" rtlCol="0" anchor="ctr" anchorCtr="1">
            <a:noAutofit/>
          </a:bodyPr>
          <a:lstStyle/>
          <a:p>
            <a:pPr algn="ctr"/>
            <a:r>
              <a:rPr lang="en-US" dirty="0">
                <a:solidFill>
                  <a:schemeClr val="bg2"/>
                </a:solidFill>
                <a:latin typeface="Calibri" panose="020F0502020204030204" pitchFamily="34" charset="0"/>
              </a:rPr>
              <a:t>Assay Manufacturer</a:t>
            </a:r>
          </a:p>
        </p:txBody>
      </p:sp>
      <p:sp>
        <p:nvSpPr>
          <p:cNvPr id="8" name="TextBox 7"/>
          <p:cNvSpPr txBox="1"/>
          <p:nvPr/>
        </p:nvSpPr>
        <p:spPr>
          <a:xfrm>
            <a:off x="3434222" y="2430048"/>
            <a:ext cx="2286000" cy="643003"/>
          </a:xfrm>
          <a:prstGeom prst="rect">
            <a:avLst/>
          </a:prstGeom>
          <a:solidFill>
            <a:schemeClr val="tx1">
              <a:lumMod val="75000"/>
            </a:schemeClr>
          </a:solidFill>
          <a:ln>
            <a:noFill/>
          </a:ln>
        </p:spPr>
        <p:txBody>
          <a:bodyPr wrap="none" rtlCol="0" anchor="ctr" anchorCtr="1">
            <a:noAutofit/>
          </a:bodyPr>
          <a:lstStyle/>
          <a:p>
            <a:pPr algn="ctr"/>
            <a:r>
              <a:rPr lang="en-US" dirty="0">
                <a:solidFill>
                  <a:schemeClr val="bg2"/>
                </a:solidFill>
                <a:latin typeface="Calibri" panose="020F0502020204030204" pitchFamily="34" charset="0"/>
              </a:rPr>
              <a:t>Clinical Laboratory</a:t>
            </a:r>
          </a:p>
        </p:txBody>
      </p:sp>
      <p:sp>
        <p:nvSpPr>
          <p:cNvPr id="9" name="TextBox 8"/>
          <p:cNvSpPr txBox="1"/>
          <p:nvPr/>
        </p:nvSpPr>
        <p:spPr>
          <a:xfrm>
            <a:off x="6592865" y="2334016"/>
            <a:ext cx="2286000" cy="822543"/>
          </a:xfrm>
          <a:prstGeom prst="ellipse">
            <a:avLst/>
          </a:prstGeom>
          <a:solidFill>
            <a:srgbClr val="FFC000"/>
          </a:solidFill>
          <a:ln>
            <a:noFill/>
          </a:ln>
        </p:spPr>
        <p:txBody>
          <a:bodyPr wrap="none" rtlCol="0" anchor="ctr" anchorCtr="1">
            <a:noAutofit/>
          </a:bodyPr>
          <a:lstStyle/>
          <a:p>
            <a:pPr algn="ctr"/>
            <a:r>
              <a:rPr lang="en-US" dirty="0">
                <a:solidFill>
                  <a:srgbClr val="C00000"/>
                </a:solidFill>
                <a:latin typeface="Calibri" panose="020F0502020204030204" pitchFamily="34" charset="0"/>
              </a:rPr>
              <a:t>Accurate and reliable</a:t>
            </a:r>
          </a:p>
          <a:p>
            <a:pPr algn="ctr"/>
            <a:r>
              <a:rPr lang="en-US" dirty="0">
                <a:solidFill>
                  <a:srgbClr val="C00000"/>
                </a:solidFill>
                <a:latin typeface="Calibri" panose="020F0502020204030204" pitchFamily="34" charset="0"/>
              </a:rPr>
              <a:t>Patient Result</a:t>
            </a:r>
          </a:p>
        </p:txBody>
      </p:sp>
      <p:sp>
        <p:nvSpPr>
          <p:cNvPr id="4" name="TextBox 3"/>
          <p:cNvSpPr txBox="1"/>
          <p:nvPr/>
        </p:nvSpPr>
        <p:spPr>
          <a:xfrm>
            <a:off x="275578" y="3979101"/>
            <a:ext cx="5444644" cy="369332"/>
          </a:xfrm>
          <a:prstGeom prst="rect">
            <a:avLst/>
          </a:prstGeom>
          <a:solidFill>
            <a:schemeClr val="accent3">
              <a:lumMod val="40000"/>
              <a:lumOff val="60000"/>
            </a:schemeClr>
          </a:solidFill>
          <a:ln>
            <a:noFill/>
          </a:ln>
        </p:spPr>
        <p:txBody>
          <a:bodyPr wrap="square" rtlCol="0">
            <a:noAutofit/>
          </a:bodyPr>
          <a:lstStyle/>
          <a:p>
            <a:pPr algn="ctr"/>
            <a:r>
              <a:rPr lang="en-US" dirty="0">
                <a:solidFill>
                  <a:srgbClr val="000000"/>
                </a:solidFill>
                <a:latin typeface="Calibri" panose="020F0502020204030204" pitchFamily="34" charset="0"/>
              </a:rPr>
              <a:t>CDC Clinical Standardization Programs</a:t>
            </a:r>
          </a:p>
        </p:txBody>
      </p:sp>
      <p:sp>
        <p:nvSpPr>
          <p:cNvPr id="6" name="TextBox 5"/>
          <p:cNvSpPr txBox="1"/>
          <p:nvPr/>
        </p:nvSpPr>
        <p:spPr>
          <a:xfrm>
            <a:off x="460337" y="3385055"/>
            <a:ext cx="901875" cy="449430"/>
          </a:xfrm>
          <a:prstGeom prst="rect">
            <a:avLst/>
          </a:prstGeom>
          <a:noFill/>
          <a:ln>
            <a:noFill/>
          </a:ln>
        </p:spPr>
        <p:txBody>
          <a:bodyPr wrap="none" rtlCol="0">
            <a:noAutofit/>
          </a:bodyPr>
          <a:lstStyle/>
          <a:p>
            <a:pPr algn="ctr"/>
            <a:r>
              <a:rPr lang="en-US" sz="1200" dirty="0">
                <a:solidFill>
                  <a:srgbClr val="000000"/>
                </a:solidFill>
                <a:latin typeface="Calibri" panose="020F0502020204030204" pitchFamily="34" charset="0"/>
              </a:rPr>
              <a:t>Calibrate</a:t>
            </a:r>
            <a:br>
              <a:rPr lang="en-US" sz="1200" dirty="0">
                <a:solidFill>
                  <a:srgbClr val="000000"/>
                </a:solidFill>
                <a:latin typeface="Calibri" panose="020F0502020204030204" pitchFamily="34" charset="0"/>
              </a:rPr>
            </a:br>
            <a:r>
              <a:rPr lang="en-US" sz="1200" dirty="0">
                <a:solidFill>
                  <a:srgbClr val="000000"/>
                </a:solidFill>
                <a:latin typeface="Calibri" panose="020F0502020204030204" pitchFamily="34" charset="0"/>
              </a:rPr>
              <a:t>and Evaluate</a:t>
            </a:r>
          </a:p>
        </p:txBody>
      </p:sp>
      <p:sp>
        <p:nvSpPr>
          <p:cNvPr id="11" name="TextBox 10"/>
          <p:cNvSpPr txBox="1"/>
          <p:nvPr/>
        </p:nvSpPr>
        <p:spPr>
          <a:xfrm>
            <a:off x="3849308" y="3385055"/>
            <a:ext cx="639185" cy="444093"/>
          </a:xfrm>
          <a:prstGeom prst="rect">
            <a:avLst/>
          </a:prstGeom>
          <a:noFill/>
          <a:ln>
            <a:noFill/>
          </a:ln>
        </p:spPr>
        <p:txBody>
          <a:bodyPr wrap="none" rtlCol="0">
            <a:noAutofit/>
          </a:bodyPr>
          <a:lstStyle/>
          <a:p>
            <a:pPr algn="ctr"/>
            <a:r>
              <a:rPr lang="en-US" sz="1200" dirty="0">
                <a:solidFill>
                  <a:srgbClr val="000000"/>
                </a:solidFill>
                <a:latin typeface="Calibri" panose="020F0502020204030204" pitchFamily="34" charset="0"/>
              </a:rPr>
              <a:t>Monitor</a:t>
            </a:r>
            <a:br>
              <a:rPr lang="en-US" sz="1200" dirty="0">
                <a:solidFill>
                  <a:srgbClr val="000000"/>
                </a:solidFill>
                <a:latin typeface="Calibri" panose="020F0502020204030204" pitchFamily="34" charset="0"/>
              </a:rPr>
            </a:br>
            <a:r>
              <a:rPr lang="en-US" sz="1200" dirty="0">
                <a:solidFill>
                  <a:srgbClr val="000000"/>
                </a:solidFill>
                <a:latin typeface="Calibri" panose="020F0502020204030204" pitchFamily="34" charset="0"/>
              </a:rPr>
              <a:t>and Verify</a:t>
            </a:r>
          </a:p>
        </p:txBody>
      </p:sp>
      <p:sp>
        <p:nvSpPr>
          <p:cNvPr id="10" name="Right Arrow 9"/>
          <p:cNvSpPr/>
          <p:nvPr/>
        </p:nvSpPr>
        <p:spPr>
          <a:xfrm>
            <a:off x="2638816" y="2618566"/>
            <a:ext cx="676406" cy="26304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839222" y="2605414"/>
            <a:ext cx="676406" cy="26304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4122736" y="3393092"/>
            <a:ext cx="908972" cy="263046"/>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8008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12086"/>
            <a:ext cx="8534400" cy="857250"/>
          </a:xfrm>
        </p:spPr>
        <p:txBody>
          <a:bodyPr/>
          <a:lstStyle/>
          <a:p>
            <a:pPr algn="ctr"/>
            <a:r>
              <a:rPr lang="en-US" sz="2400" dirty="0">
                <a:solidFill>
                  <a:srgbClr val="000000"/>
                </a:solidFill>
              </a:rPr>
              <a:t>Hormone tests need to be accurate and precise </a:t>
            </a:r>
            <a:br>
              <a:rPr lang="en-US" sz="2400" dirty="0">
                <a:solidFill>
                  <a:srgbClr val="000000"/>
                </a:solidFill>
              </a:rPr>
            </a:br>
            <a:r>
              <a:rPr lang="en-US" sz="2400" dirty="0">
                <a:solidFill>
                  <a:srgbClr val="000000"/>
                </a:solidFill>
              </a:rPr>
              <a:t>to correctly diagnose and treat patients</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pic>
        <p:nvPicPr>
          <p:cNvPr id="7" name="Picture 6"/>
          <p:cNvPicPr>
            <a:picLocks noChangeAspect="1"/>
          </p:cNvPicPr>
          <p:nvPr/>
        </p:nvPicPr>
        <p:blipFill>
          <a:blip r:embed="rId2"/>
          <a:stretch>
            <a:fillRect/>
          </a:stretch>
        </p:blipFill>
        <p:spPr>
          <a:xfrm>
            <a:off x="304800" y="1388329"/>
            <a:ext cx="4267476" cy="3424628"/>
          </a:xfrm>
          <a:prstGeom prst="rect">
            <a:avLst/>
          </a:prstGeom>
          <a:solidFill>
            <a:schemeClr val="tx1">
              <a:lumMod val="50000"/>
            </a:schemeClr>
          </a:solidFill>
        </p:spPr>
      </p:pic>
      <p:sp>
        <p:nvSpPr>
          <p:cNvPr id="3" name="TextBox 2"/>
          <p:cNvSpPr txBox="1"/>
          <p:nvPr/>
        </p:nvSpPr>
        <p:spPr>
          <a:xfrm>
            <a:off x="5346578" y="2069757"/>
            <a:ext cx="3369512" cy="1754326"/>
          </a:xfrm>
          <a:prstGeom prst="rect">
            <a:avLst/>
          </a:prstGeom>
          <a:noFill/>
        </p:spPr>
        <p:txBody>
          <a:bodyPr wrap="none" rtlCol="0">
            <a:spAutoFit/>
          </a:bodyPr>
          <a:lstStyle/>
          <a:p>
            <a:pPr>
              <a:lnSpc>
                <a:spcPct val="150000"/>
              </a:lnSpc>
            </a:pPr>
            <a:r>
              <a:rPr lang="en-US" dirty="0">
                <a:solidFill>
                  <a:schemeClr val="tx1">
                    <a:lumMod val="75000"/>
                  </a:schemeClr>
                </a:solidFill>
                <a:latin typeface="Calibri" panose="020F0502020204030204" pitchFamily="34" charset="0"/>
              </a:rPr>
              <a:t>Laboratory measurements</a:t>
            </a:r>
          </a:p>
          <a:p>
            <a:pPr>
              <a:lnSpc>
                <a:spcPct val="150000"/>
              </a:lnSpc>
            </a:pPr>
            <a:r>
              <a:rPr lang="en-US" dirty="0">
                <a:solidFill>
                  <a:schemeClr val="tx1">
                    <a:lumMod val="75000"/>
                  </a:schemeClr>
                </a:solidFill>
                <a:latin typeface="Calibri" panose="020F0502020204030204" pitchFamily="34" charset="0"/>
              </a:rPr>
              <a:t>are the sole source of information</a:t>
            </a:r>
          </a:p>
          <a:p>
            <a:pPr>
              <a:lnSpc>
                <a:spcPct val="150000"/>
              </a:lnSpc>
            </a:pPr>
            <a:r>
              <a:rPr lang="en-US" dirty="0">
                <a:solidFill>
                  <a:schemeClr val="tx1">
                    <a:lumMod val="75000"/>
                  </a:schemeClr>
                </a:solidFill>
                <a:latin typeface="Calibri" panose="020F0502020204030204" pitchFamily="34" charset="0"/>
              </a:rPr>
              <a:t>for diagnosis and treatment </a:t>
            </a:r>
            <a:br>
              <a:rPr lang="en-US" dirty="0">
                <a:solidFill>
                  <a:schemeClr val="tx1">
                    <a:lumMod val="75000"/>
                  </a:schemeClr>
                </a:solidFill>
                <a:latin typeface="Calibri" panose="020F0502020204030204" pitchFamily="34" charset="0"/>
              </a:rPr>
            </a:br>
            <a:r>
              <a:rPr lang="en-US" dirty="0">
                <a:solidFill>
                  <a:schemeClr val="tx1">
                    <a:lumMod val="75000"/>
                  </a:schemeClr>
                </a:solidFill>
                <a:latin typeface="Calibri" panose="020F0502020204030204" pitchFamily="34" charset="0"/>
              </a:rPr>
              <a:t>of many endocrine diseases</a:t>
            </a:r>
          </a:p>
        </p:txBody>
      </p:sp>
    </p:spTree>
    <p:extLst>
      <p:ext uri="{BB962C8B-B14F-4D97-AF65-F5344CB8AC3E}">
        <p14:creationId xmlns:p14="http://schemas.microsoft.com/office/powerpoint/2010/main" val="17845823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12086"/>
            <a:ext cx="8534400" cy="857250"/>
          </a:xfrm>
        </p:spPr>
        <p:txBody>
          <a:bodyPr/>
          <a:lstStyle/>
          <a:p>
            <a:pPr algn="ctr"/>
            <a:r>
              <a:rPr lang="en-US" sz="2400" dirty="0">
                <a:solidFill>
                  <a:srgbClr val="000000"/>
                </a:solidFill>
              </a:rPr>
              <a:t>CDC improves patient care and public health </a:t>
            </a:r>
            <a:br>
              <a:rPr lang="en-US" sz="2400" dirty="0">
                <a:solidFill>
                  <a:srgbClr val="000000"/>
                </a:solidFill>
              </a:rPr>
            </a:br>
            <a:r>
              <a:rPr lang="en-US" sz="2400" dirty="0">
                <a:solidFill>
                  <a:srgbClr val="000000"/>
                </a:solidFill>
              </a:rPr>
              <a:t>by ensuring laboratory measurements are accurate and reliable </a:t>
            </a:r>
          </a:p>
        </p:txBody>
      </p:sp>
      <p:sp>
        <p:nvSpPr>
          <p:cNvPr id="14" name="Text Box 18"/>
          <p:cNvSpPr txBox="1">
            <a:spLocks noGrp="1" noChangeArrowheads="1"/>
          </p:cNvSpPr>
          <p:nvPr>
            <p:ph idx="1"/>
          </p:nvPr>
        </p:nvSpPr>
        <p:spPr bwMode="auto">
          <a:xfrm>
            <a:off x="228600" y="1765210"/>
            <a:ext cx="5334000" cy="2604090"/>
          </a:xfrm>
          <a:prstGeom prst="rect">
            <a:avLst/>
          </a:prstGeom>
          <a:noFill/>
          <a:ln w="6350">
            <a:noFill/>
            <a:headEnd/>
            <a:tailEnd/>
          </a:ln>
        </p:spPr>
        <p:style>
          <a:lnRef idx="2">
            <a:schemeClr val="accent1"/>
          </a:lnRef>
          <a:fillRef idx="1">
            <a:schemeClr val="lt1"/>
          </a:fillRef>
          <a:effectRef idx="0">
            <a:schemeClr val="accent1"/>
          </a:effectRef>
          <a:fontRef idx="minor">
            <a:schemeClr val="dk1"/>
          </a:fontRef>
        </p:style>
        <p:txBody>
          <a:bodyPr wrap="square" lIns="156746" tIns="78373" rIns="156746" bIns="78373">
            <a:noAutofit/>
          </a:bodyPr>
          <a:lstStyle/>
          <a:p>
            <a:pPr>
              <a:buNone/>
              <a:defRPr/>
            </a:pPr>
            <a:r>
              <a:rPr lang="en-US" sz="1800" dirty="0">
                <a:solidFill>
                  <a:schemeClr val="tx1"/>
                </a:solidFill>
              </a:rPr>
              <a:t>Clinical Standardization Programs - Goal</a:t>
            </a:r>
          </a:p>
          <a:p>
            <a:pPr marL="0" indent="0">
              <a:buNone/>
              <a:defRPr/>
            </a:pPr>
            <a:r>
              <a:rPr lang="en-US" sz="1400" b="0" dirty="0">
                <a:solidFill>
                  <a:srgbClr val="000000"/>
                </a:solidFill>
              </a:rPr>
              <a:t>Improve diagnosis, treatment, and prevention of selected diseases by standardizing clinical laboratory measurements</a:t>
            </a:r>
          </a:p>
          <a:p>
            <a:pPr>
              <a:buNone/>
              <a:defRPr/>
            </a:pPr>
            <a:endParaRPr lang="en-US" sz="1800" b="0" dirty="0">
              <a:solidFill>
                <a:srgbClr val="0070C0"/>
              </a:solidFill>
            </a:endParaRPr>
          </a:p>
          <a:p>
            <a:pPr>
              <a:buNone/>
              <a:defRPr/>
            </a:pPr>
            <a:endParaRPr lang="en-US" sz="1200" b="0" dirty="0">
              <a:solidFill>
                <a:srgbClr val="0070C0"/>
              </a:solidFill>
            </a:endParaRPr>
          </a:p>
          <a:p>
            <a:pPr>
              <a:buNone/>
              <a:defRPr/>
            </a:pPr>
            <a:r>
              <a:rPr lang="en-US" sz="1800" dirty="0">
                <a:solidFill>
                  <a:schemeClr val="tx1"/>
                </a:solidFill>
              </a:rPr>
              <a:t>Clinical Standardization Programs - Objective</a:t>
            </a:r>
          </a:p>
          <a:p>
            <a:pPr marL="0" indent="0" algn="just">
              <a:buNone/>
              <a:defRPr/>
            </a:pPr>
            <a:r>
              <a:rPr lang="en-US" sz="1400" b="0" dirty="0">
                <a:solidFill>
                  <a:srgbClr val="000000"/>
                </a:solidFill>
              </a:rPr>
              <a:t>Create measurement results that are traceable to one accuracy point and thus are </a:t>
            </a:r>
            <a:r>
              <a:rPr lang="en-US" sz="1400" b="0" dirty="0">
                <a:solidFill>
                  <a:srgbClr val="C00000"/>
                </a:solidFill>
              </a:rPr>
              <a:t>comparable across </a:t>
            </a:r>
          </a:p>
          <a:p>
            <a:pPr algn="just">
              <a:defRPr/>
            </a:pPr>
            <a:r>
              <a:rPr lang="en-US" sz="1400" b="0" dirty="0">
                <a:solidFill>
                  <a:srgbClr val="C00000"/>
                </a:solidFill>
              </a:rPr>
              <a:t>methods, </a:t>
            </a:r>
          </a:p>
          <a:p>
            <a:pPr algn="just">
              <a:defRPr/>
            </a:pPr>
            <a:r>
              <a:rPr lang="en-US" sz="1400" b="0" dirty="0">
                <a:solidFill>
                  <a:srgbClr val="C00000"/>
                </a:solidFill>
              </a:rPr>
              <a:t>location, and </a:t>
            </a:r>
          </a:p>
          <a:p>
            <a:pPr algn="just">
              <a:defRPr/>
            </a:pPr>
            <a:r>
              <a:rPr lang="en-US" sz="1400" b="0" dirty="0">
                <a:solidFill>
                  <a:srgbClr val="C00000"/>
                </a:solidFill>
              </a:rPr>
              <a:t>over time</a:t>
            </a:r>
            <a:endParaRPr lang="en-US" sz="1800" b="0" i="1" u="sng" dirty="0">
              <a:solidFill>
                <a:srgbClr val="C00000"/>
              </a:solidFill>
            </a:endParaRP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588" y="1991650"/>
            <a:ext cx="3226815" cy="2151210"/>
          </a:xfrm>
          <a:prstGeom prst="rect">
            <a:avLst/>
          </a:prstGeom>
        </p:spPr>
      </p:pic>
    </p:spTree>
    <p:extLst>
      <p:ext uri="{BB962C8B-B14F-4D97-AF65-F5344CB8AC3E}">
        <p14:creationId xmlns:p14="http://schemas.microsoft.com/office/powerpoint/2010/main" val="41956439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12086"/>
            <a:ext cx="8534400" cy="857250"/>
          </a:xfrm>
        </p:spPr>
        <p:txBody>
          <a:bodyPr/>
          <a:lstStyle/>
          <a:p>
            <a:pPr algn="ctr"/>
            <a:r>
              <a:rPr lang="en-US" sz="2400" dirty="0">
                <a:solidFill>
                  <a:srgbClr val="000000"/>
                </a:solidFill>
              </a:rPr>
              <a:t>Standardization/Harmonization Steps </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sp>
        <p:nvSpPr>
          <p:cNvPr id="19" name="Rectangle 18"/>
          <p:cNvSpPr/>
          <p:nvPr/>
        </p:nvSpPr>
        <p:spPr>
          <a:xfrm>
            <a:off x="1219325" y="1240207"/>
            <a:ext cx="2907925" cy="889575"/>
          </a:xfrm>
          <a:prstGeom prst="rect">
            <a:avLst/>
          </a:prstGeom>
          <a:solidFill>
            <a:srgbClr val="06225A"/>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9F"/>
                </a:solidFill>
                <a:latin typeface="Calibri" panose="020F0502020204030204" pitchFamily="34" charset="0"/>
              </a:rPr>
              <a:t>Develop and maintain </a:t>
            </a:r>
          </a:p>
          <a:p>
            <a:pPr algn="ctr"/>
            <a:r>
              <a:rPr lang="en-US" dirty="0">
                <a:solidFill>
                  <a:srgbClr val="FFFF9F"/>
                </a:solidFill>
                <a:latin typeface="Calibri" panose="020F0502020204030204" pitchFamily="34" charset="0"/>
              </a:rPr>
              <a:t>reference methods</a:t>
            </a:r>
          </a:p>
        </p:txBody>
      </p:sp>
      <p:sp>
        <p:nvSpPr>
          <p:cNvPr id="20" name="Rectangle 19"/>
          <p:cNvSpPr/>
          <p:nvPr/>
        </p:nvSpPr>
        <p:spPr>
          <a:xfrm>
            <a:off x="1219325" y="2565864"/>
            <a:ext cx="2907925" cy="889575"/>
          </a:xfrm>
          <a:prstGeom prst="rect">
            <a:avLst/>
          </a:prstGeom>
          <a:solidFill>
            <a:srgbClr val="06225A"/>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9F"/>
                </a:solidFill>
                <a:latin typeface="Calibri" panose="020F0502020204030204" pitchFamily="34" charset="0"/>
              </a:rPr>
              <a:t>Calibrate and evaluate manufacturers</a:t>
            </a:r>
          </a:p>
        </p:txBody>
      </p:sp>
      <p:sp>
        <p:nvSpPr>
          <p:cNvPr id="21" name="Rectangle 20"/>
          <p:cNvSpPr/>
          <p:nvPr/>
        </p:nvSpPr>
        <p:spPr>
          <a:xfrm>
            <a:off x="1219325" y="3891522"/>
            <a:ext cx="2907925" cy="889575"/>
          </a:xfrm>
          <a:prstGeom prst="rect">
            <a:avLst/>
          </a:prstGeom>
          <a:solidFill>
            <a:srgbClr val="06225A"/>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9F"/>
                </a:solidFill>
                <a:latin typeface="Calibri" panose="020F0502020204030204" pitchFamily="34" charset="0"/>
              </a:rPr>
              <a:t>Monitor accuracy of clinical laboratories</a:t>
            </a:r>
          </a:p>
        </p:txBody>
      </p:sp>
      <p:sp>
        <p:nvSpPr>
          <p:cNvPr id="22" name="Down Arrow 21"/>
          <p:cNvSpPr/>
          <p:nvPr/>
        </p:nvSpPr>
        <p:spPr>
          <a:xfrm>
            <a:off x="2544046" y="2157323"/>
            <a:ext cx="258482" cy="381000"/>
          </a:xfrm>
          <a:prstGeom prst="downArrow">
            <a:avLst/>
          </a:prstGeom>
          <a:solidFill>
            <a:srgbClr val="06225A"/>
          </a:solidFill>
          <a:ln>
            <a:solidFill>
              <a:srgbClr val="062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ndParaRPr>
          </a:p>
        </p:txBody>
      </p:sp>
      <p:sp>
        <p:nvSpPr>
          <p:cNvPr id="23" name="Down Arrow 22"/>
          <p:cNvSpPr/>
          <p:nvPr/>
        </p:nvSpPr>
        <p:spPr>
          <a:xfrm>
            <a:off x="2544046" y="3482980"/>
            <a:ext cx="258482" cy="381000"/>
          </a:xfrm>
          <a:prstGeom prst="downArrow">
            <a:avLst/>
          </a:prstGeom>
          <a:solidFill>
            <a:srgbClr val="06225A"/>
          </a:solidFill>
          <a:ln>
            <a:solidFill>
              <a:srgbClr val="062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endParaRPr>
          </a:p>
        </p:txBody>
      </p:sp>
      <p:sp>
        <p:nvSpPr>
          <p:cNvPr id="24" name="TextBox 23"/>
          <p:cNvSpPr txBox="1"/>
          <p:nvPr/>
        </p:nvSpPr>
        <p:spPr>
          <a:xfrm>
            <a:off x="4696352" y="1500328"/>
            <a:ext cx="3561937" cy="369332"/>
          </a:xfrm>
          <a:prstGeom prst="rect">
            <a:avLst/>
          </a:prstGeom>
          <a:noFill/>
        </p:spPr>
        <p:txBody>
          <a:bodyPr wrap="none" rtlCol="0">
            <a:spAutoFit/>
          </a:bodyPr>
          <a:lstStyle/>
          <a:p>
            <a:r>
              <a:rPr lang="en-US" dirty="0">
                <a:solidFill>
                  <a:srgbClr val="C00000"/>
                </a:solidFill>
                <a:latin typeface="Calibri" panose="020F0502020204030204" pitchFamily="34" charset="0"/>
              </a:rPr>
              <a:t>CDC Clinical Reference Laboratories </a:t>
            </a:r>
          </a:p>
        </p:txBody>
      </p:sp>
      <p:sp>
        <p:nvSpPr>
          <p:cNvPr id="25" name="TextBox 24"/>
          <p:cNvSpPr txBox="1"/>
          <p:nvPr/>
        </p:nvSpPr>
        <p:spPr>
          <a:xfrm>
            <a:off x="4696352" y="2825985"/>
            <a:ext cx="2622256" cy="369332"/>
          </a:xfrm>
          <a:prstGeom prst="rect">
            <a:avLst/>
          </a:prstGeom>
          <a:noFill/>
        </p:spPr>
        <p:txBody>
          <a:bodyPr wrap="none" rtlCol="0">
            <a:spAutoFit/>
          </a:bodyPr>
          <a:lstStyle/>
          <a:p>
            <a:r>
              <a:rPr lang="en-US" dirty="0">
                <a:solidFill>
                  <a:srgbClr val="C00000"/>
                </a:solidFill>
                <a:latin typeface="Calibri" panose="020F0502020204030204" pitchFamily="34" charset="0"/>
              </a:rPr>
              <a:t>CDC Certificates Programs</a:t>
            </a:r>
          </a:p>
        </p:txBody>
      </p:sp>
      <p:sp>
        <p:nvSpPr>
          <p:cNvPr id="26" name="TextBox 25"/>
          <p:cNvSpPr txBox="1"/>
          <p:nvPr/>
        </p:nvSpPr>
        <p:spPr>
          <a:xfrm>
            <a:off x="4696352" y="4013143"/>
            <a:ext cx="3691010" cy="646331"/>
          </a:xfrm>
          <a:prstGeom prst="rect">
            <a:avLst/>
          </a:prstGeom>
          <a:noFill/>
        </p:spPr>
        <p:txBody>
          <a:bodyPr wrap="none" rtlCol="0">
            <a:spAutoFit/>
          </a:bodyPr>
          <a:lstStyle/>
          <a:p>
            <a:r>
              <a:rPr lang="en-US" dirty="0">
                <a:solidFill>
                  <a:srgbClr val="C00000"/>
                </a:solidFill>
                <a:latin typeface="Calibri" panose="020F0502020204030204" pitchFamily="34" charset="0"/>
              </a:rPr>
              <a:t>CDC Laboratory Monitoring Programs</a:t>
            </a:r>
          </a:p>
          <a:p>
            <a:r>
              <a:rPr lang="en-US" dirty="0">
                <a:solidFill>
                  <a:srgbClr val="C00000"/>
                </a:solidFill>
                <a:latin typeface="Calibri" panose="020F0502020204030204" pitchFamily="34" charset="0"/>
              </a:rPr>
              <a:t>Proficiency Testing Programs</a:t>
            </a:r>
          </a:p>
        </p:txBody>
      </p:sp>
    </p:spTree>
    <p:extLst>
      <p:ext uri="{BB962C8B-B14F-4D97-AF65-F5344CB8AC3E}">
        <p14:creationId xmlns:p14="http://schemas.microsoft.com/office/powerpoint/2010/main" val="19635396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 y="228266"/>
            <a:ext cx="8534400" cy="701374"/>
          </a:xfrm>
        </p:spPr>
        <p:txBody>
          <a:bodyPr/>
          <a:lstStyle/>
          <a:p>
            <a:pPr algn="ctr"/>
            <a:r>
              <a:rPr lang="en-US" sz="2400" dirty="0">
                <a:solidFill>
                  <a:srgbClr val="000000"/>
                </a:solidFill>
              </a:rPr>
              <a:t>CDC is harmonizing </a:t>
            </a:r>
            <a:r>
              <a:rPr lang="en-US" sz="2400" dirty="0">
                <a:solidFill>
                  <a:srgbClr val="C00000"/>
                </a:solidFill>
              </a:rPr>
              <a:t>8</a:t>
            </a:r>
            <a:r>
              <a:rPr lang="en-US" sz="2400" dirty="0">
                <a:solidFill>
                  <a:srgbClr val="000000"/>
                </a:solidFill>
              </a:rPr>
              <a:t> important laboratory measurements </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985661553"/>
              </p:ext>
            </p:extLst>
          </p:nvPr>
        </p:nvGraphicFramePr>
        <p:xfrm>
          <a:off x="3301564" y="1123455"/>
          <a:ext cx="4655919" cy="3293978"/>
        </p:xfrm>
        <a:graphic>
          <a:graphicData uri="http://schemas.openxmlformats.org/drawingml/2006/table">
            <a:tbl>
              <a:tblPr firstRow="1" bandRow="1">
                <a:tableStyleId>{5C22544A-7EE6-4342-B048-85BDC9FD1C3A}</a:tableStyleId>
              </a:tblPr>
              <a:tblGrid>
                <a:gridCol w="2087979">
                  <a:extLst>
                    <a:ext uri="{9D8B030D-6E8A-4147-A177-3AD203B41FA5}">
                      <a16:colId xmlns:a16="http://schemas.microsoft.com/office/drawing/2014/main" val="20000"/>
                    </a:ext>
                  </a:extLst>
                </a:gridCol>
                <a:gridCol w="2567940">
                  <a:extLst>
                    <a:ext uri="{9D8B030D-6E8A-4147-A177-3AD203B41FA5}">
                      <a16:colId xmlns:a16="http://schemas.microsoft.com/office/drawing/2014/main" val="20001"/>
                    </a:ext>
                  </a:extLst>
                </a:gridCol>
              </a:tblGrid>
              <a:tr h="405254">
                <a:tc>
                  <a:txBody>
                    <a:bodyPr/>
                    <a:lstStyle/>
                    <a:p>
                      <a:pPr algn="ctr"/>
                      <a:endParaRPr lang="en-US" sz="1200" dirty="0">
                        <a:solidFill>
                          <a:schemeClr val="tx2"/>
                        </a:solidFill>
                      </a:endParaRPr>
                    </a:p>
                  </a:txBody>
                  <a:tcPr anchor="ctr"/>
                </a:tc>
                <a:tc>
                  <a:txBody>
                    <a:bodyPr/>
                    <a:lstStyle/>
                    <a:p>
                      <a:pPr algn="ctr"/>
                      <a:r>
                        <a:rPr lang="en-US" sz="1200" dirty="0">
                          <a:solidFill>
                            <a:schemeClr val="tx2"/>
                          </a:solidFill>
                        </a:rPr>
                        <a:t> Accuracy                              Precision</a:t>
                      </a:r>
                    </a:p>
                  </a:txBody>
                  <a:tcPr anchor="ctr"/>
                </a:tc>
                <a:extLst>
                  <a:ext uri="{0D108BD9-81ED-4DB2-BD59-A6C34878D82A}">
                    <a16:rowId xmlns:a16="http://schemas.microsoft.com/office/drawing/2014/main" val="10000"/>
                  </a:ext>
                </a:extLst>
              </a:tr>
              <a:tr h="405254">
                <a:tc>
                  <a:txBody>
                    <a:bodyPr/>
                    <a:lstStyle/>
                    <a:p>
                      <a:r>
                        <a:rPr lang="en-US" sz="1200" dirty="0">
                          <a:solidFill>
                            <a:srgbClr val="000000"/>
                          </a:solidFill>
                        </a:rPr>
                        <a:t>Total Cholesterol</a:t>
                      </a:r>
                    </a:p>
                  </a:txBody>
                  <a:tcPr anchor="ctr"/>
                </a:tc>
                <a:tc>
                  <a:txBody>
                    <a:bodyPr/>
                    <a:lstStyle/>
                    <a:p>
                      <a:pPr>
                        <a:tabLst>
                          <a:tab pos="1376363" algn="l"/>
                        </a:tabLst>
                      </a:pPr>
                      <a:r>
                        <a:rPr lang="en-US" sz="1200" dirty="0">
                          <a:solidFill>
                            <a:srgbClr val="000000"/>
                          </a:solidFill>
                        </a:rPr>
                        <a:t>     ±1.0%   	</a:t>
                      </a:r>
                      <a:r>
                        <a:rPr lang="en-US" sz="1200" baseline="0" dirty="0">
                          <a:solidFill>
                            <a:srgbClr val="000000"/>
                          </a:solidFill>
                        </a:rPr>
                        <a:t>           </a:t>
                      </a:r>
                      <a:r>
                        <a:rPr lang="en-US" sz="1200" dirty="0">
                          <a:solidFill>
                            <a:srgbClr val="000000"/>
                          </a:solidFill>
                        </a:rPr>
                        <a:t>≤1%</a:t>
                      </a:r>
                    </a:p>
                  </a:txBody>
                  <a:tcPr anchor="ctr"/>
                </a:tc>
                <a:extLst>
                  <a:ext uri="{0D108BD9-81ED-4DB2-BD59-A6C34878D82A}">
                    <a16:rowId xmlns:a16="http://schemas.microsoft.com/office/drawing/2014/main" val="10001"/>
                  </a:ext>
                </a:extLst>
              </a:tr>
              <a:tr h="405254">
                <a:tc>
                  <a:txBody>
                    <a:bodyPr/>
                    <a:lstStyle/>
                    <a:p>
                      <a:r>
                        <a:rPr lang="en-US" sz="1200" dirty="0">
                          <a:solidFill>
                            <a:srgbClr val="000000"/>
                          </a:solidFill>
                        </a:rPr>
                        <a:t>LDL-Cholesterol</a:t>
                      </a:r>
                    </a:p>
                  </a:txBody>
                  <a:tcPr anchor="ctr"/>
                </a:tc>
                <a:tc>
                  <a:txBody>
                    <a:bodyPr/>
                    <a:lstStyle/>
                    <a:p>
                      <a:pPr>
                        <a:tabLst>
                          <a:tab pos="1376363" algn="l"/>
                        </a:tabLst>
                      </a:pPr>
                      <a:r>
                        <a:rPr lang="en-US" sz="1200" dirty="0">
                          <a:solidFill>
                            <a:srgbClr val="000000"/>
                          </a:solidFill>
                        </a:rPr>
                        <a:t>      ≤2%    	         ≤1.5%</a:t>
                      </a:r>
                    </a:p>
                  </a:txBody>
                  <a:tcPr anchor="ctr"/>
                </a:tc>
                <a:extLst>
                  <a:ext uri="{0D108BD9-81ED-4DB2-BD59-A6C34878D82A}">
                    <a16:rowId xmlns:a16="http://schemas.microsoft.com/office/drawing/2014/main" val="10002"/>
                  </a:ext>
                </a:extLst>
              </a:tr>
              <a:tr h="405254">
                <a:tc>
                  <a:txBody>
                    <a:bodyPr/>
                    <a:lstStyle/>
                    <a:p>
                      <a:r>
                        <a:rPr lang="en-US" sz="1200" dirty="0">
                          <a:solidFill>
                            <a:srgbClr val="000000"/>
                          </a:solidFill>
                        </a:rPr>
                        <a:t>HDL-Cholesterol</a:t>
                      </a:r>
                    </a:p>
                  </a:txBody>
                  <a:tcPr anchor="ctr"/>
                </a:tc>
                <a:tc>
                  <a:txBody>
                    <a:bodyPr/>
                    <a:lstStyle/>
                    <a:p>
                      <a:pPr>
                        <a:tabLst>
                          <a:tab pos="1376363" algn="l"/>
                        </a:tabLst>
                      </a:pPr>
                      <a:r>
                        <a:rPr lang="en-US" sz="1200" dirty="0">
                          <a:solidFill>
                            <a:srgbClr val="000000"/>
                          </a:solidFill>
                        </a:rPr>
                        <a:t>≤1.0 mg/</a:t>
                      </a:r>
                      <a:r>
                        <a:rPr lang="en-US" sz="1200" dirty="0" err="1">
                          <a:solidFill>
                            <a:srgbClr val="000000"/>
                          </a:solidFill>
                        </a:rPr>
                        <a:t>dL</a:t>
                      </a:r>
                      <a:r>
                        <a:rPr lang="en-US" sz="1200" dirty="0">
                          <a:solidFill>
                            <a:srgbClr val="000000"/>
                          </a:solidFill>
                        </a:rPr>
                        <a:t>	         ≤1 SD</a:t>
                      </a:r>
                    </a:p>
                  </a:txBody>
                  <a:tcPr anchor="ctr"/>
                </a:tc>
                <a:extLst>
                  <a:ext uri="{0D108BD9-81ED-4DB2-BD59-A6C34878D82A}">
                    <a16:rowId xmlns:a16="http://schemas.microsoft.com/office/drawing/2014/main" val="10003"/>
                  </a:ext>
                </a:extLst>
              </a:tr>
              <a:tr h="405254">
                <a:tc>
                  <a:txBody>
                    <a:bodyPr/>
                    <a:lstStyle/>
                    <a:p>
                      <a:r>
                        <a:rPr lang="en-US" sz="1200" dirty="0">
                          <a:solidFill>
                            <a:srgbClr val="000000"/>
                          </a:solidFill>
                        </a:rPr>
                        <a:t>Triglycerides</a:t>
                      </a:r>
                    </a:p>
                  </a:txBody>
                  <a:tcPr anchor="ctr"/>
                </a:tc>
                <a:tc>
                  <a:txBody>
                    <a:bodyPr/>
                    <a:lstStyle/>
                    <a:p>
                      <a:pPr>
                        <a:tabLst>
                          <a:tab pos="1482725" algn="l"/>
                        </a:tabLst>
                      </a:pPr>
                      <a:r>
                        <a:rPr lang="en-US" sz="1200" dirty="0">
                          <a:solidFill>
                            <a:srgbClr val="000000"/>
                          </a:solidFill>
                        </a:rPr>
                        <a:t>      ≤2.5% 	       ≤2.5% </a:t>
                      </a:r>
                    </a:p>
                  </a:txBody>
                  <a:tcPr anchor="ctr"/>
                </a:tc>
                <a:extLst>
                  <a:ext uri="{0D108BD9-81ED-4DB2-BD59-A6C34878D82A}">
                    <a16:rowId xmlns:a16="http://schemas.microsoft.com/office/drawing/2014/main" val="10004"/>
                  </a:ext>
                </a:extLst>
              </a:tr>
              <a:tr h="455059">
                <a:tc>
                  <a:txBody>
                    <a:bodyPr/>
                    <a:lstStyle/>
                    <a:p>
                      <a:r>
                        <a:rPr lang="en-US" sz="1200" dirty="0">
                          <a:solidFill>
                            <a:srgbClr val="000000"/>
                          </a:solidFill>
                        </a:rPr>
                        <a:t>25-Hydroxyvitamin</a:t>
                      </a:r>
                      <a:r>
                        <a:rPr lang="en-US" sz="1200" baseline="0" dirty="0">
                          <a:solidFill>
                            <a:srgbClr val="000000"/>
                          </a:solidFill>
                        </a:rPr>
                        <a:t> D2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25-Hydroxyvitamin</a:t>
                      </a:r>
                      <a:r>
                        <a:rPr lang="en-US" sz="1200" baseline="0" dirty="0">
                          <a:solidFill>
                            <a:srgbClr val="000000"/>
                          </a:solidFill>
                        </a:rPr>
                        <a:t> D3</a:t>
                      </a:r>
                    </a:p>
                  </a:txBody>
                  <a:tcPr anchor="ctr"/>
                </a:tc>
                <a:tc>
                  <a:txBody>
                    <a:bodyPr/>
                    <a:lstStyle/>
                    <a:p>
                      <a:pPr>
                        <a:tabLst>
                          <a:tab pos="1376363" algn="l"/>
                        </a:tabLst>
                      </a:pPr>
                      <a:r>
                        <a:rPr lang="en-US" sz="1200" dirty="0">
                          <a:solidFill>
                            <a:srgbClr val="000000"/>
                          </a:solidFill>
                        </a:rPr>
                        <a:t>      ±1.7%   	         ≤5.0%</a:t>
                      </a:r>
                    </a:p>
                  </a:txBody>
                  <a:tcPr anchor="ctr"/>
                </a:tc>
                <a:extLst>
                  <a:ext uri="{0D108BD9-81ED-4DB2-BD59-A6C34878D82A}">
                    <a16:rowId xmlns:a16="http://schemas.microsoft.com/office/drawing/2014/main" val="10005"/>
                  </a:ext>
                </a:extLst>
              </a:tr>
              <a:tr h="405254">
                <a:tc>
                  <a:txBody>
                    <a:bodyPr/>
                    <a:lstStyle/>
                    <a:p>
                      <a:r>
                        <a:rPr lang="en-US" sz="1200" dirty="0">
                          <a:solidFill>
                            <a:srgbClr val="000000"/>
                          </a:solidFill>
                        </a:rPr>
                        <a:t>Testosterone</a:t>
                      </a:r>
                    </a:p>
                  </a:txBody>
                  <a:tcPr anchor="ctr"/>
                </a:tc>
                <a:tc>
                  <a:txBody>
                    <a:bodyPr/>
                    <a:lstStyle/>
                    <a:p>
                      <a:pPr>
                        <a:tabLst>
                          <a:tab pos="1376363" algn="l"/>
                        </a:tabLst>
                      </a:pPr>
                      <a:r>
                        <a:rPr lang="en-US" sz="1200" dirty="0">
                          <a:solidFill>
                            <a:srgbClr val="000000"/>
                          </a:solidFill>
                        </a:rPr>
                        <a:t>      ±2.1% 	         ≤2.7%</a:t>
                      </a:r>
                    </a:p>
                  </a:txBody>
                  <a:tcPr anchor="ctr"/>
                </a:tc>
                <a:extLst>
                  <a:ext uri="{0D108BD9-81ED-4DB2-BD59-A6C34878D82A}">
                    <a16:rowId xmlns:a16="http://schemas.microsoft.com/office/drawing/2014/main" val="10006"/>
                  </a:ext>
                </a:extLst>
              </a:tr>
              <a:tr h="405254">
                <a:tc>
                  <a:txBody>
                    <a:bodyPr/>
                    <a:lstStyle/>
                    <a:p>
                      <a:r>
                        <a:rPr lang="en-US" sz="1200" dirty="0">
                          <a:solidFill>
                            <a:srgbClr val="000000"/>
                          </a:solidFill>
                        </a:rPr>
                        <a:t>Estradiol</a:t>
                      </a:r>
                    </a:p>
                  </a:txBody>
                  <a:tcPr anchor="ctr"/>
                </a:tc>
                <a:tc>
                  <a:txBody>
                    <a:bodyPr/>
                    <a:lstStyle/>
                    <a:p>
                      <a:pPr>
                        <a:tabLst>
                          <a:tab pos="1376363" algn="l"/>
                        </a:tabLst>
                      </a:pPr>
                      <a:r>
                        <a:rPr lang="en-US" sz="1200" dirty="0">
                          <a:solidFill>
                            <a:srgbClr val="000000"/>
                          </a:solidFill>
                        </a:rPr>
                        <a:t>      ±2.8% 	         ≤5.7%</a:t>
                      </a:r>
                    </a:p>
                  </a:txBody>
                  <a:tcPr anchor="ctr"/>
                </a:tc>
                <a:extLst>
                  <a:ext uri="{0D108BD9-81ED-4DB2-BD59-A6C34878D82A}">
                    <a16:rowId xmlns:a16="http://schemas.microsoft.com/office/drawing/2014/main" val="10007"/>
                  </a:ext>
                </a:extLst>
              </a:tr>
            </a:tbl>
          </a:graphicData>
        </a:graphic>
      </p:graphicFrame>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87"/>
                    </a14:imgEffect>
                    <a14:imgEffect>
                      <a14:saturation sat="76000"/>
                    </a14:imgEffect>
                    <a14:imgEffect>
                      <a14:brightnessContrast bright="20000" contrast="-6000"/>
                    </a14:imgEffect>
                  </a14:imgLayer>
                </a14:imgProps>
              </a:ext>
              <a:ext uri="{28A0092B-C50C-407E-A947-70E740481C1C}">
                <a14:useLocalDpi xmlns:a14="http://schemas.microsoft.com/office/drawing/2010/main" val="0"/>
              </a:ext>
            </a:extLst>
          </a:blip>
          <a:stretch>
            <a:fillRect/>
          </a:stretch>
        </p:blipFill>
        <p:spPr>
          <a:xfrm>
            <a:off x="389058" y="1928103"/>
            <a:ext cx="2531782" cy="1684682"/>
          </a:xfrm>
          <a:prstGeom prst="rect">
            <a:avLst/>
          </a:prstGeom>
        </p:spPr>
      </p:pic>
    </p:spTree>
    <p:extLst>
      <p:ext uri="{BB962C8B-B14F-4D97-AF65-F5344CB8AC3E}">
        <p14:creationId xmlns:p14="http://schemas.microsoft.com/office/powerpoint/2010/main" val="14730232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 y="228266"/>
            <a:ext cx="8534400" cy="701374"/>
          </a:xfrm>
        </p:spPr>
        <p:txBody>
          <a:bodyPr/>
          <a:lstStyle/>
          <a:p>
            <a:pPr algn="ctr"/>
            <a:r>
              <a:rPr lang="en-US" sz="2400" dirty="0">
                <a:solidFill>
                  <a:srgbClr val="000000"/>
                </a:solidFill>
              </a:rPr>
              <a:t>CDC is developing new harmonization programs</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sp>
        <p:nvSpPr>
          <p:cNvPr id="2" name="TextBox 1"/>
          <p:cNvSpPr txBox="1"/>
          <p:nvPr/>
        </p:nvSpPr>
        <p:spPr>
          <a:xfrm>
            <a:off x="1025687" y="3768492"/>
            <a:ext cx="2658035" cy="461665"/>
          </a:xfrm>
          <a:prstGeom prst="rect">
            <a:avLst/>
          </a:prstGeom>
          <a:noFill/>
        </p:spPr>
        <p:txBody>
          <a:bodyPr wrap="none" rtlCol="0">
            <a:spAutoFit/>
          </a:bodyPr>
          <a:lstStyle/>
          <a:p>
            <a:r>
              <a:rPr lang="en-US" sz="2400" dirty="0">
                <a:solidFill>
                  <a:srgbClr val="C00000"/>
                </a:solidFill>
                <a:latin typeface="Calibri" panose="020F0502020204030204" pitchFamily="34" charset="0"/>
              </a:rPr>
              <a:t>More are in needed</a:t>
            </a:r>
          </a:p>
        </p:txBody>
      </p:sp>
      <p:sp>
        <p:nvSpPr>
          <p:cNvPr id="3" name="TextBox 2"/>
          <p:cNvSpPr txBox="1"/>
          <p:nvPr/>
        </p:nvSpPr>
        <p:spPr>
          <a:xfrm>
            <a:off x="695246" y="1798572"/>
            <a:ext cx="4099840" cy="1508105"/>
          </a:xfrm>
          <a:prstGeom prst="rect">
            <a:avLst/>
          </a:prstGeom>
          <a:noFill/>
        </p:spPr>
        <p:txBody>
          <a:bodyPr wrap="none" rtlCol="0">
            <a:spAutoFit/>
          </a:bodyPr>
          <a:lstStyle/>
          <a:p>
            <a:pPr marL="285750" indent="-285750">
              <a:spcAft>
                <a:spcPts val="1200"/>
              </a:spcAft>
              <a:buFont typeface="Wingdings" panose="05000000000000000000" pitchFamily="2" charset="2"/>
              <a:buChar char="Ø"/>
            </a:pPr>
            <a:r>
              <a:rPr lang="en-US" sz="2400" dirty="0">
                <a:solidFill>
                  <a:srgbClr val="000000"/>
                </a:solidFill>
                <a:latin typeface="Calibri" panose="020F0502020204030204" pitchFamily="34" charset="0"/>
              </a:rPr>
              <a:t>Thyroid stimulating hormone</a:t>
            </a:r>
          </a:p>
          <a:p>
            <a:pPr marL="285750" indent="-285750">
              <a:spcAft>
                <a:spcPts val="1200"/>
              </a:spcAft>
              <a:buFont typeface="Wingdings" panose="05000000000000000000" pitchFamily="2" charset="2"/>
              <a:buChar char="Ø"/>
            </a:pPr>
            <a:r>
              <a:rPr lang="en-US" sz="2400" dirty="0">
                <a:solidFill>
                  <a:srgbClr val="000000"/>
                </a:solidFill>
                <a:latin typeface="Calibri" panose="020F0502020204030204" pitchFamily="34" charset="0"/>
              </a:rPr>
              <a:t>Thyroid hormones</a:t>
            </a:r>
          </a:p>
          <a:p>
            <a:pPr marL="285750" indent="-285750">
              <a:spcAft>
                <a:spcPts val="1200"/>
              </a:spcAft>
              <a:buFont typeface="Wingdings" panose="05000000000000000000" pitchFamily="2" charset="2"/>
              <a:buChar char="Ø"/>
            </a:pPr>
            <a:r>
              <a:rPr lang="en-US" sz="2400" dirty="0">
                <a:solidFill>
                  <a:srgbClr val="000000"/>
                </a:solidFill>
                <a:latin typeface="Calibri" panose="020F0502020204030204" pitchFamily="34" charset="0"/>
              </a:rPr>
              <a:t>Parathyroid hormones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5721" y="1221434"/>
            <a:ext cx="2717756" cy="1808432"/>
          </a:xfrm>
          <a:prstGeom prst="rect">
            <a:avLst/>
          </a:prstGeom>
        </p:spPr>
      </p:pic>
      <p:pic>
        <p:nvPicPr>
          <p:cNvPr id="9" name="Picture 5" descr="\\cdc.gov\private\L159\hav2\HUBERT\Main files\Document Resources\NCEH_DLS Document Resources\PICTURES\LAB Pictures\PBL\Vesper_jpg\VES_0111a8.jpg"/>
          <p:cNvPicPr>
            <a:picLocks noChangeArrowheads="1"/>
          </p:cNvPicPr>
          <p:nvPr/>
        </p:nvPicPr>
        <p:blipFill rotWithShape="1">
          <a:blip r:embed="rId4" cstate="print">
            <a:extLst>
              <a:ext uri="{28A0092B-C50C-407E-A947-70E740481C1C}">
                <a14:useLocalDpi xmlns:a14="http://schemas.microsoft.com/office/drawing/2010/main" val="0"/>
              </a:ext>
            </a:extLst>
          </a:blip>
          <a:srcRect l="-509" t="17317" r="2014" b="4658"/>
          <a:stretch/>
        </p:blipFill>
        <p:spPr bwMode="auto">
          <a:xfrm>
            <a:off x="6025721" y="3130960"/>
            <a:ext cx="2717756" cy="1645079"/>
          </a:xfrm>
          <a:prstGeom prst="roundRect">
            <a:avLst>
              <a:gd name="adj" fmla="val 0"/>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370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 y="228266"/>
            <a:ext cx="8534400" cy="701374"/>
          </a:xfrm>
        </p:spPr>
        <p:txBody>
          <a:bodyPr/>
          <a:lstStyle/>
          <a:p>
            <a:pPr algn="ctr"/>
            <a:r>
              <a:rPr lang="en-US" sz="2400" dirty="0">
                <a:solidFill>
                  <a:srgbClr val="C00000"/>
                </a:solidFill>
              </a:rPr>
              <a:t>Cholesterol</a:t>
            </a:r>
            <a:r>
              <a:rPr lang="en-US" sz="2400" dirty="0">
                <a:solidFill>
                  <a:srgbClr val="000000"/>
                </a:solidFill>
              </a:rPr>
              <a:t> measurements show excellent accuracy over time</a:t>
            </a:r>
            <a:br>
              <a:rPr lang="en-US" sz="2400" dirty="0">
                <a:solidFill>
                  <a:srgbClr val="000000"/>
                </a:solidFill>
              </a:rPr>
            </a:br>
            <a:r>
              <a:rPr lang="en-US" sz="2400" dirty="0">
                <a:solidFill>
                  <a:srgbClr val="000000"/>
                </a:solidFill>
              </a:rPr>
              <a:t>in the CDC Lipids Standardization Program </a:t>
            </a:r>
          </a:p>
        </p:txBody>
      </p:sp>
      <p:pic>
        <p:nvPicPr>
          <p:cNvPr id="18" name="Picture 17"/>
          <p:cNvPicPr>
            <a:picLocks noChangeAspect="1"/>
          </p:cNvPicPr>
          <p:nvPr/>
        </p:nvPicPr>
        <p:blipFill>
          <a:blip r:embed="rId3"/>
          <a:stretch>
            <a:fillRect/>
          </a:stretch>
        </p:blipFill>
        <p:spPr>
          <a:xfrm>
            <a:off x="2361089" y="1278925"/>
            <a:ext cx="3951118" cy="3468655"/>
          </a:xfrm>
          <a:prstGeom prst="rect">
            <a:avLst/>
          </a:prstGeom>
        </p:spPr>
      </p:pic>
      <p:sp>
        <p:nvSpPr>
          <p:cNvPr id="2" name="TextBox 1"/>
          <p:cNvSpPr txBox="1"/>
          <p:nvPr/>
        </p:nvSpPr>
        <p:spPr>
          <a:xfrm>
            <a:off x="3032760" y="1584960"/>
            <a:ext cx="1604927" cy="261610"/>
          </a:xfrm>
          <a:prstGeom prst="rect">
            <a:avLst/>
          </a:prstGeom>
          <a:noFill/>
        </p:spPr>
        <p:txBody>
          <a:bodyPr wrap="none" rtlCol="0">
            <a:spAutoFit/>
          </a:bodyPr>
          <a:lstStyle/>
          <a:p>
            <a:r>
              <a:rPr lang="en-US" sz="1100" dirty="0">
                <a:solidFill>
                  <a:srgbClr val="000000"/>
                </a:solidFill>
                <a:latin typeface="Calibri" panose="020F0502020204030204" pitchFamily="34" charset="0"/>
              </a:rPr>
              <a:t>Maximum allowable bias</a:t>
            </a:r>
          </a:p>
        </p:txBody>
      </p:sp>
      <p:sp>
        <p:nvSpPr>
          <p:cNvPr id="6" name="TextBox 5"/>
          <p:cNvSpPr txBox="1"/>
          <p:nvPr/>
        </p:nvSpPr>
        <p:spPr>
          <a:xfrm>
            <a:off x="3032760" y="3627120"/>
            <a:ext cx="1604927" cy="261610"/>
          </a:xfrm>
          <a:prstGeom prst="rect">
            <a:avLst/>
          </a:prstGeom>
          <a:noFill/>
        </p:spPr>
        <p:txBody>
          <a:bodyPr wrap="none" rtlCol="0">
            <a:spAutoFit/>
          </a:bodyPr>
          <a:lstStyle/>
          <a:p>
            <a:r>
              <a:rPr lang="en-US" sz="1100" dirty="0">
                <a:solidFill>
                  <a:srgbClr val="000000"/>
                </a:solidFill>
                <a:latin typeface="Calibri" panose="020F0502020204030204" pitchFamily="34" charset="0"/>
              </a:rPr>
              <a:t>Maximum allowable bias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943" y="1846570"/>
            <a:ext cx="1505538" cy="2262560"/>
          </a:xfrm>
          <a:prstGeom prst="rect">
            <a:avLst/>
          </a:prstGeom>
        </p:spPr>
      </p:pic>
    </p:spTree>
    <p:extLst>
      <p:ext uri="{BB962C8B-B14F-4D97-AF65-F5344CB8AC3E}">
        <p14:creationId xmlns:p14="http://schemas.microsoft.com/office/powerpoint/2010/main" val="36278466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 y="330020"/>
            <a:ext cx="8892540" cy="857250"/>
          </a:xfrm>
        </p:spPr>
        <p:txBody>
          <a:bodyPr/>
          <a:lstStyle/>
          <a:p>
            <a:pPr algn="ctr"/>
            <a:r>
              <a:rPr lang="en-US" sz="1900" dirty="0">
                <a:solidFill>
                  <a:srgbClr val="C00000"/>
                </a:solidFill>
              </a:rPr>
              <a:t>Vitamin D</a:t>
            </a:r>
            <a:r>
              <a:rPr lang="en-US" sz="1900" dirty="0">
                <a:solidFill>
                  <a:srgbClr val="000000"/>
                </a:solidFill>
              </a:rPr>
              <a:t> assays standardized by CDC showed less inaccuracy in patient care</a:t>
            </a:r>
            <a:br>
              <a:rPr lang="en-US" sz="1900" dirty="0">
                <a:solidFill>
                  <a:srgbClr val="000000"/>
                </a:solidFill>
              </a:rPr>
            </a:br>
            <a:r>
              <a:rPr lang="en-US" sz="1900" dirty="0">
                <a:solidFill>
                  <a:srgbClr val="000000"/>
                </a:solidFill>
              </a:rPr>
              <a:t>than non-standardized assays</a:t>
            </a:r>
          </a:p>
        </p:txBody>
      </p:sp>
      <p:sp>
        <p:nvSpPr>
          <p:cNvPr id="15" name="Slide Number Placeholder 5"/>
          <p:cNvSpPr txBox="1">
            <a:spLocks/>
          </p:cNvSpPr>
          <p:nvPr/>
        </p:nvSpPr>
        <p:spPr>
          <a:xfrm>
            <a:off x="8526307" y="6106433"/>
            <a:ext cx="37956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0039A6"/>
              </a:solidFill>
            </a:endParaRPr>
          </a:p>
        </p:txBody>
      </p:sp>
      <p:grpSp>
        <p:nvGrpSpPr>
          <p:cNvPr id="6" name="Group 5"/>
          <p:cNvGrpSpPr/>
          <p:nvPr/>
        </p:nvGrpSpPr>
        <p:grpSpPr>
          <a:xfrm>
            <a:off x="294769" y="1835224"/>
            <a:ext cx="6280844" cy="2671859"/>
            <a:chOff x="1369189" y="1812364"/>
            <a:chExt cx="6280844" cy="2671859"/>
          </a:xfrm>
        </p:grpSpPr>
        <p:graphicFrame>
          <p:nvGraphicFramePr>
            <p:cNvPr id="9" name="Chart 8"/>
            <p:cNvGraphicFramePr/>
            <p:nvPr>
              <p:extLst>
                <p:ext uri="{D42A27DB-BD31-4B8C-83A1-F6EECF244321}">
                  <p14:modId xmlns:p14="http://schemas.microsoft.com/office/powerpoint/2010/main" val="483530165"/>
                </p:ext>
              </p:extLst>
            </p:nvPr>
          </p:nvGraphicFramePr>
          <p:xfrm>
            <a:off x="1369189" y="1812364"/>
            <a:ext cx="6280844" cy="267185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954798" y="4177899"/>
              <a:ext cx="1728626" cy="292388"/>
            </a:xfrm>
            <a:prstGeom prst="rect">
              <a:avLst/>
            </a:prstGeom>
            <a:solidFill>
              <a:srgbClr val="F2F2F2"/>
            </a:solidFill>
          </p:spPr>
          <p:txBody>
            <a:bodyPr wrap="square" rtlCol="0">
              <a:spAutoFit/>
            </a:bodyPr>
            <a:lstStyle/>
            <a:p>
              <a:r>
                <a:rPr lang="en-US" sz="1300" dirty="0">
                  <a:solidFill>
                    <a:srgbClr val="3B5484"/>
                  </a:solidFill>
                  <a:latin typeface="Calibri" panose="020F0502020204030204" pitchFamily="34" charset="0"/>
                </a:rPr>
                <a:t>        CDC Standardized</a:t>
              </a:r>
            </a:p>
          </p:txBody>
        </p:sp>
        <p:sp>
          <p:nvSpPr>
            <p:cNvPr id="10" name="TextBox 9"/>
            <p:cNvSpPr txBox="1"/>
            <p:nvPr/>
          </p:nvSpPr>
          <p:spPr>
            <a:xfrm>
              <a:off x="4683423" y="4185442"/>
              <a:ext cx="1785390" cy="292388"/>
            </a:xfrm>
            <a:prstGeom prst="rect">
              <a:avLst/>
            </a:prstGeom>
            <a:solidFill>
              <a:srgbClr val="F2F2F2"/>
            </a:solidFill>
          </p:spPr>
          <p:txBody>
            <a:bodyPr wrap="square" rtlCol="0">
              <a:spAutoFit/>
            </a:bodyPr>
            <a:lstStyle/>
            <a:p>
              <a:r>
                <a:rPr lang="en-US" sz="1300" dirty="0">
                  <a:solidFill>
                    <a:srgbClr val="3B5484"/>
                  </a:solidFill>
                  <a:latin typeface="Calibri" panose="020F0502020204030204" pitchFamily="34" charset="0"/>
                </a:rPr>
                <a:t> Not CDC Standardized</a:t>
              </a:r>
            </a:p>
          </p:txBody>
        </p:sp>
      </p:grpSp>
      <p:sp>
        <p:nvSpPr>
          <p:cNvPr id="3" name="TextBox 2"/>
          <p:cNvSpPr txBox="1"/>
          <p:nvPr/>
        </p:nvSpPr>
        <p:spPr>
          <a:xfrm>
            <a:off x="7852924" y="4693920"/>
            <a:ext cx="1161536" cy="276999"/>
          </a:xfrm>
          <a:prstGeom prst="rect">
            <a:avLst/>
          </a:prstGeom>
          <a:noFill/>
        </p:spPr>
        <p:txBody>
          <a:bodyPr wrap="none" rtlCol="0">
            <a:spAutoFit/>
          </a:bodyPr>
          <a:lstStyle/>
          <a:p>
            <a:r>
              <a:rPr lang="en-US" sz="1200" dirty="0">
                <a:solidFill>
                  <a:srgbClr val="000000"/>
                </a:solidFill>
                <a:latin typeface="Calibri" panose="020F0502020204030204" pitchFamily="34" charset="0"/>
              </a:rPr>
              <a:t>Data from 2017</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129" y="1721506"/>
            <a:ext cx="1633590" cy="2274662"/>
          </a:xfrm>
          <a:prstGeom prst="rect">
            <a:avLst/>
          </a:prstGeom>
        </p:spPr>
      </p:pic>
    </p:spTree>
    <p:extLst>
      <p:ext uri="{BB962C8B-B14F-4D97-AF65-F5344CB8AC3E}">
        <p14:creationId xmlns:p14="http://schemas.microsoft.com/office/powerpoint/2010/main" val="3465211655"/>
      </p:ext>
    </p:extLst>
  </p:cSld>
  <p:clrMapOvr>
    <a:masterClrMapping/>
  </p:clrMapOvr>
  <p:transition>
    <p:fade/>
  </p:transition>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5914</TotalTime>
  <Words>617</Words>
  <Application>Microsoft Office PowerPoint</Application>
  <PresentationFormat>On-screen Show (16:9)</PresentationFormat>
  <Paragraphs>130</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Myriad Web Pro</vt:lpstr>
      <vt:lpstr>Wingdings</vt:lpstr>
      <vt:lpstr>Times New Roman</vt:lpstr>
      <vt:lpstr>NCEH_ATSDR_combined</vt:lpstr>
      <vt:lpstr>CDC Clinical Standardization Programs</vt:lpstr>
      <vt:lpstr>CDC’s Clinical Standardization Programs help laboratories and manufacturers  to improve and maintain the accuracy and reliability of laboratory tests</vt:lpstr>
      <vt:lpstr>Hormone tests need to be accurate and precise  to correctly diagnose and treat patients</vt:lpstr>
      <vt:lpstr>CDC improves patient care and public health  by ensuring laboratory measurements are accurate and reliable </vt:lpstr>
      <vt:lpstr>Standardization/Harmonization Steps </vt:lpstr>
      <vt:lpstr>CDC is harmonizing 8 important laboratory measurements </vt:lpstr>
      <vt:lpstr>CDC is developing new harmonization programs</vt:lpstr>
      <vt:lpstr>Cholesterol measurements show excellent accuracy over time in the CDC Lipids Standardization Program </vt:lpstr>
      <vt:lpstr>Vitamin D assays standardized by CDC showed less inaccuracy in patient care than non-standardized assays</vt:lpstr>
      <vt:lpstr>Testosterone tests standardized by CDC showed better accuracy than non-standardized tests in 2018</vt:lpstr>
      <vt:lpstr>Estradiol measurements of participants  in the CDC Hormones Standardization Program improve over time</vt:lpstr>
      <vt:lpstr>CDC Hormones Standardization Program for testosterone improved patient care through standardization of tests and development standardized reference intervals</vt:lpstr>
      <vt:lpstr>Reference Intervals for estradiol and other hormones are needed</vt:lpstr>
      <vt:lpstr>Participation in CDC’s Clinical Standardization Programs increased over 5-fold since 2010  </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Becker, Mila</cp:lastModifiedBy>
  <cp:revision>371</cp:revision>
  <dcterms:created xsi:type="dcterms:W3CDTF">2011-03-17T17:43:16Z</dcterms:created>
  <dcterms:modified xsi:type="dcterms:W3CDTF">2019-03-14T15:16:22Z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